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1pPr>
    <a:lvl2pPr marL="1799539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2pPr>
    <a:lvl3pPr marL="3599078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3pPr>
    <a:lvl4pPr marL="5398618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4pPr>
    <a:lvl5pPr marL="7198157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5pPr>
    <a:lvl6pPr marL="8997696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6pPr>
    <a:lvl7pPr marL="10797235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7pPr>
    <a:lvl8pPr marL="12596774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8pPr>
    <a:lvl9pPr marL="14396314" algn="l" defTabSz="3599078" rtl="0" eaLnBrk="1" latinLnBrk="0" hangingPunct="1">
      <a:defRPr sz="70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424" userDrawn="1">
          <p15:clr>
            <a:srgbClr val="A4A3A4"/>
          </p15:clr>
        </p15:guide>
        <p15:guide id="2" pos="114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7AECF"/>
    <a:srgbClr val="08A0D6"/>
    <a:srgbClr val="E57200"/>
    <a:srgbClr val="00AFD7"/>
    <a:srgbClr val="009A44"/>
    <a:srgbClr val="0099FF"/>
    <a:srgbClr val="D5F1FF"/>
    <a:srgbClr val="00CDC8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17" autoAdjust="0"/>
    <p:restoredTop sz="95788" autoAdjust="0"/>
  </p:normalViewPr>
  <p:slideViewPr>
    <p:cSldViewPr snapToGrid="0" showGuides="1">
      <p:cViewPr>
        <p:scale>
          <a:sx n="24" d="100"/>
          <a:sy n="24" d="100"/>
        </p:scale>
        <p:origin x="8328" y="1184"/>
      </p:cViewPr>
      <p:guideLst>
        <p:guide orient="horz" pos="17424"/>
        <p:guide pos="114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7C597-9FE6-4E3F-888D-4E73721AA36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90EA6-995A-4972-9D28-EE4B3A8AF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90EA6-995A-4972-9D28-EE4B3A8AF6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8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7F2FC-5C39-F307-0D3D-B4E50FB90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0" y="7183128"/>
            <a:ext cx="24688800" cy="15280640"/>
          </a:xfrm>
        </p:spPr>
        <p:txBody>
          <a:bodyPr anchor="b"/>
          <a:lstStyle>
            <a:lvl1pPr algn="ctr">
              <a:defRPr sz="488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DCB45-4C8D-5A42-3E2D-91B5FF679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800" y="23053040"/>
            <a:ext cx="24688800" cy="10596880"/>
          </a:xfrm>
        </p:spPr>
        <p:txBody>
          <a:bodyPr/>
          <a:lstStyle>
            <a:lvl1pPr marL="0" indent="0" algn="ctr">
              <a:buNone/>
              <a:defRPr sz="1960"/>
            </a:lvl1pPr>
            <a:lvl2pPr marL="372550" indent="0" algn="ctr">
              <a:buNone/>
              <a:defRPr sz="1632"/>
            </a:lvl2pPr>
            <a:lvl3pPr marL="745108" indent="0" algn="ctr">
              <a:buNone/>
              <a:defRPr sz="1464"/>
            </a:lvl3pPr>
            <a:lvl4pPr marL="1117658" indent="0" algn="ctr">
              <a:buNone/>
              <a:defRPr sz="1304"/>
            </a:lvl4pPr>
            <a:lvl5pPr marL="1490208" indent="0" algn="ctr">
              <a:buNone/>
              <a:defRPr sz="1304"/>
            </a:lvl5pPr>
            <a:lvl6pPr marL="1862758" indent="0" algn="ctr">
              <a:buNone/>
              <a:defRPr sz="1304"/>
            </a:lvl6pPr>
            <a:lvl7pPr marL="2235314" indent="0" algn="ctr">
              <a:buNone/>
              <a:defRPr sz="1304"/>
            </a:lvl7pPr>
            <a:lvl8pPr marL="2607865" indent="0" algn="ctr">
              <a:buNone/>
              <a:defRPr sz="1304"/>
            </a:lvl8pPr>
            <a:lvl9pPr marL="2980415" indent="0" algn="ctr">
              <a:buNone/>
              <a:defRPr sz="130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FBCED-C346-D122-B25E-6DC60A94F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08698-8770-FC19-56A5-B8D785C6C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602C4-E1ED-73D2-7104-02C050E7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50849-AC0C-6EB8-08ED-1D62B1BFC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7FE13C-49EC-BF9D-AE2D-841CE9155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774D3-40A7-F5DF-672B-F051CB46D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CD47C-53A3-DE24-ABD5-79C77EFD4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EC1DD-3672-0EBE-AB5C-9724272BC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5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FE9C8B-BD86-E8D4-3E88-ABA58A77F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3557236" y="2336801"/>
            <a:ext cx="7098031" cy="37195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6DC4A5-0FFC-2EBF-2C95-8B5B502EF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263141" y="2336801"/>
            <a:ext cx="20882611" cy="37195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9CE67-D547-A0A8-F01B-C5630BA98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940CC-517E-8043-FC34-5E18C26FE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5B596-9023-ABC2-A2C7-4EAA13235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68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D919-60D2-D096-DCC7-9AF69A98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FCA1-0F45-598F-600D-58DB86FD7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39EF0-25A3-4D2A-FF76-E669C0175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29B59-5D10-CD2D-3040-19935BA82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64F90-53BD-DC85-BD30-3A490A2A7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44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E8ECF-023A-17B3-E139-E6E46C148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996" y="10942328"/>
            <a:ext cx="28392120" cy="18257520"/>
          </a:xfrm>
        </p:spPr>
        <p:txBody>
          <a:bodyPr anchor="b"/>
          <a:lstStyle>
            <a:lvl1pPr>
              <a:defRPr sz="488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A70DC-72D8-3ED6-51B7-8EDD4A8F4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5996" y="29372568"/>
            <a:ext cx="28392120" cy="9601200"/>
          </a:xfrm>
        </p:spPr>
        <p:txBody>
          <a:bodyPr/>
          <a:lstStyle>
            <a:lvl1pPr marL="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1pPr>
            <a:lvl2pPr marL="37255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2pPr>
            <a:lvl3pPr marL="745108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3pPr>
            <a:lvl4pPr marL="1117658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4pPr>
            <a:lvl5pPr marL="1490208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5pPr>
            <a:lvl6pPr marL="1862758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6pPr>
            <a:lvl7pPr marL="2235314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7pPr>
            <a:lvl8pPr marL="2607865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8pPr>
            <a:lvl9pPr marL="2980415" indent="0">
              <a:buNone/>
              <a:defRPr sz="13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6EEEA-9193-831D-EDDC-8CE956C66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AC98-39D9-CA42-BAB7-2D6E640D1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5405C-C06C-6216-C221-A724691C0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7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6D952-C016-2F94-175F-D780C3A7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936E3-EB48-D568-BF3E-8ECC75EE63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D31F6-3A6E-6DDB-94E9-6535CA5A3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B238D-F05B-429A-11A0-FD1A2B59C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886E6-60D6-1560-A3B1-35C4AA1B2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B2D598-79D6-8A8A-6AA9-EE4FB709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2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F2C46-2FBD-C794-4916-4796D6D69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428" y="2336808"/>
            <a:ext cx="28392120" cy="8483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B3872-57AA-62E7-BC47-CA5C98955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67438" y="10759448"/>
            <a:ext cx="13926025" cy="5273040"/>
          </a:xfrm>
        </p:spPr>
        <p:txBody>
          <a:bodyPr anchor="b"/>
          <a:lstStyle>
            <a:lvl1pPr marL="0" indent="0">
              <a:buNone/>
              <a:defRPr sz="1960" b="1"/>
            </a:lvl1pPr>
            <a:lvl2pPr marL="372550" indent="0">
              <a:buNone/>
              <a:defRPr sz="1632" b="1"/>
            </a:lvl2pPr>
            <a:lvl3pPr marL="745108" indent="0">
              <a:buNone/>
              <a:defRPr sz="1464" b="1"/>
            </a:lvl3pPr>
            <a:lvl4pPr marL="1117658" indent="0">
              <a:buNone/>
              <a:defRPr sz="1304" b="1"/>
            </a:lvl4pPr>
            <a:lvl5pPr marL="1490208" indent="0">
              <a:buNone/>
              <a:defRPr sz="1304" b="1"/>
            </a:lvl5pPr>
            <a:lvl6pPr marL="1862758" indent="0">
              <a:buNone/>
              <a:defRPr sz="1304" b="1"/>
            </a:lvl6pPr>
            <a:lvl7pPr marL="2235314" indent="0">
              <a:buNone/>
              <a:defRPr sz="1304" b="1"/>
            </a:lvl7pPr>
            <a:lvl8pPr marL="2607865" indent="0">
              <a:buNone/>
              <a:defRPr sz="1304" b="1"/>
            </a:lvl8pPr>
            <a:lvl9pPr marL="2980415" indent="0">
              <a:buNone/>
              <a:defRPr sz="13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27462-DF36-36BC-EC10-BCFAA9E4F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67438" y="16032481"/>
            <a:ext cx="13926025" cy="23581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3F4FBF-47AA-72FC-3531-8BC059C197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6664946" y="10759448"/>
            <a:ext cx="13994608" cy="5273040"/>
          </a:xfrm>
        </p:spPr>
        <p:txBody>
          <a:bodyPr anchor="b"/>
          <a:lstStyle>
            <a:lvl1pPr marL="0" indent="0">
              <a:buNone/>
              <a:defRPr sz="1960" b="1"/>
            </a:lvl1pPr>
            <a:lvl2pPr marL="372550" indent="0">
              <a:buNone/>
              <a:defRPr sz="1632" b="1"/>
            </a:lvl2pPr>
            <a:lvl3pPr marL="745108" indent="0">
              <a:buNone/>
              <a:defRPr sz="1464" b="1"/>
            </a:lvl3pPr>
            <a:lvl4pPr marL="1117658" indent="0">
              <a:buNone/>
              <a:defRPr sz="1304" b="1"/>
            </a:lvl4pPr>
            <a:lvl5pPr marL="1490208" indent="0">
              <a:buNone/>
              <a:defRPr sz="1304" b="1"/>
            </a:lvl5pPr>
            <a:lvl6pPr marL="1862758" indent="0">
              <a:buNone/>
              <a:defRPr sz="1304" b="1"/>
            </a:lvl6pPr>
            <a:lvl7pPr marL="2235314" indent="0">
              <a:buNone/>
              <a:defRPr sz="1304" b="1"/>
            </a:lvl7pPr>
            <a:lvl8pPr marL="2607865" indent="0">
              <a:buNone/>
              <a:defRPr sz="1304" b="1"/>
            </a:lvl8pPr>
            <a:lvl9pPr marL="2980415" indent="0">
              <a:buNone/>
              <a:defRPr sz="13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BED4AA-8951-002F-8E7D-71677A5F8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6664946" y="16032481"/>
            <a:ext cx="13994608" cy="23581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4C0DD9-6B8B-BF0D-C675-0502CB541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8DE5F-645F-B487-1490-45F0DA82D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85AC02-A4D8-C1B9-AC35-E06BF0D2B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8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54331-B304-D6B6-E308-FFF1357D2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CD9AC5-37E1-3EAD-3F03-FF45F8B61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1446A-2E3A-21F2-6FB8-11DCDAB2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DD175D-8926-1A52-2050-13A5766D0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64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81110A-D54D-7DA5-B643-280CD6E47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58779C-8EE2-F4C1-846D-2B44C745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FADA9-3067-458D-0EAF-5F2ED3B71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63130-1E66-6622-61ED-D9F164180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435" y="2926080"/>
            <a:ext cx="10617041" cy="10241280"/>
          </a:xfrm>
        </p:spPr>
        <p:txBody>
          <a:bodyPr anchor="b"/>
          <a:lstStyle>
            <a:lvl1pPr>
              <a:defRPr sz="260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625EB-7DD9-ACA3-2248-84E87DD23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4614" y="6319529"/>
            <a:ext cx="16664940" cy="31191200"/>
          </a:xfrm>
        </p:spPr>
        <p:txBody>
          <a:bodyPr/>
          <a:lstStyle>
            <a:lvl1pPr>
              <a:defRPr sz="2608"/>
            </a:lvl1pPr>
            <a:lvl2pPr>
              <a:defRPr sz="2280"/>
            </a:lvl2pPr>
            <a:lvl3pPr>
              <a:defRPr sz="1960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63E75-FEBB-CA52-8C56-FC0208AE2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67435" y="13167360"/>
            <a:ext cx="10617041" cy="24394160"/>
          </a:xfrm>
        </p:spPr>
        <p:txBody>
          <a:bodyPr/>
          <a:lstStyle>
            <a:lvl1pPr marL="0" indent="0">
              <a:buNone/>
              <a:defRPr sz="1304"/>
            </a:lvl1pPr>
            <a:lvl2pPr marL="372550" indent="0">
              <a:buNone/>
              <a:defRPr sz="1144"/>
            </a:lvl2pPr>
            <a:lvl3pPr marL="745108" indent="0">
              <a:buNone/>
              <a:defRPr sz="976"/>
            </a:lvl3pPr>
            <a:lvl4pPr marL="1117658" indent="0">
              <a:buNone/>
              <a:defRPr sz="816"/>
            </a:lvl4pPr>
            <a:lvl5pPr marL="1490208" indent="0">
              <a:buNone/>
              <a:defRPr sz="816"/>
            </a:lvl5pPr>
            <a:lvl6pPr marL="1862758" indent="0">
              <a:buNone/>
              <a:defRPr sz="816"/>
            </a:lvl6pPr>
            <a:lvl7pPr marL="2235314" indent="0">
              <a:buNone/>
              <a:defRPr sz="816"/>
            </a:lvl7pPr>
            <a:lvl8pPr marL="2607865" indent="0">
              <a:buNone/>
              <a:defRPr sz="816"/>
            </a:lvl8pPr>
            <a:lvl9pPr marL="2980415" indent="0">
              <a:buNone/>
              <a:defRPr sz="8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1C272-078C-6450-0436-278661770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9EE2A-10D1-17D3-98B5-D180DF34E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9799C-786E-D524-ED70-B4330A37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000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D6FB-B8A0-68ED-707F-09B087A2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435" y="2926080"/>
            <a:ext cx="10617041" cy="10241280"/>
          </a:xfrm>
        </p:spPr>
        <p:txBody>
          <a:bodyPr anchor="b"/>
          <a:lstStyle>
            <a:lvl1pPr>
              <a:defRPr sz="260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D3592-910F-81BA-2582-316B3899A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994614" y="6319529"/>
            <a:ext cx="16664940" cy="31191200"/>
          </a:xfrm>
        </p:spPr>
        <p:txBody>
          <a:bodyPr/>
          <a:lstStyle>
            <a:lvl1pPr marL="0" indent="0">
              <a:buNone/>
              <a:defRPr sz="2608"/>
            </a:lvl1pPr>
            <a:lvl2pPr marL="372550" indent="0">
              <a:buNone/>
              <a:defRPr sz="2280"/>
            </a:lvl2pPr>
            <a:lvl3pPr marL="745108" indent="0">
              <a:buNone/>
              <a:defRPr sz="1960"/>
            </a:lvl3pPr>
            <a:lvl4pPr marL="1117658" indent="0">
              <a:buNone/>
              <a:defRPr sz="1632"/>
            </a:lvl4pPr>
            <a:lvl5pPr marL="1490208" indent="0">
              <a:buNone/>
              <a:defRPr sz="1632"/>
            </a:lvl5pPr>
            <a:lvl6pPr marL="1862758" indent="0">
              <a:buNone/>
              <a:defRPr sz="1632"/>
            </a:lvl6pPr>
            <a:lvl7pPr marL="2235314" indent="0">
              <a:buNone/>
              <a:defRPr sz="1632"/>
            </a:lvl7pPr>
            <a:lvl8pPr marL="2607865" indent="0">
              <a:buNone/>
              <a:defRPr sz="1632"/>
            </a:lvl8pPr>
            <a:lvl9pPr marL="2980415" indent="0">
              <a:buNone/>
              <a:defRPr sz="1632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E2255-5D5A-B099-57BE-F2BA16A10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67435" y="13167360"/>
            <a:ext cx="10617041" cy="24394160"/>
          </a:xfrm>
        </p:spPr>
        <p:txBody>
          <a:bodyPr/>
          <a:lstStyle>
            <a:lvl1pPr marL="0" indent="0">
              <a:buNone/>
              <a:defRPr sz="1304"/>
            </a:lvl1pPr>
            <a:lvl2pPr marL="372550" indent="0">
              <a:buNone/>
              <a:defRPr sz="1144"/>
            </a:lvl2pPr>
            <a:lvl3pPr marL="745108" indent="0">
              <a:buNone/>
              <a:defRPr sz="976"/>
            </a:lvl3pPr>
            <a:lvl4pPr marL="1117658" indent="0">
              <a:buNone/>
              <a:defRPr sz="816"/>
            </a:lvl4pPr>
            <a:lvl5pPr marL="1490208" indent="0">
              <a:buNone/>
              <a:defRPr sz="816"/>
            </a:lvl5pPr>
            <a:lvl6pPr marL="1862758" indent="0">
              <a:buNone/>
              <a:defRPr sz="816"/>
            </a:lvl6pPr>
            <a:lvl7pPr marL="2235314" indent="0">
              <a:buNone/>
              <a:defRPr sz="816"/>
            </a:lvl7pPr>
            <a:lvl8pPr marL="2607865" indent="0">
              <a:buNone/>
              <a:defRPr sz="816"/>
            </a:lvl8pPr>
            <a:lvl9pPr marL="2980415" indent="0">
              <a:buNone/>
              <a:defRPr sz="8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B96B7-1667-EACF-D435-CBC671159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BFE12-4E5C-EBE5-0301-57FA6BC7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72B4C-5E81-0B1B-3752-21E1F5F6B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5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ECA1F2-5A01-C77B-7125-93A5AB8E9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140" y="2336808"/>
            <a:ext cx="28392120" cy="848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EA266-AD7A-691C-D11F-BA8A0CEB8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90F95-5FA6-E61E-AC4D-855862BEB2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63140" y="40680649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B505D-73A1-4C21-8C9E-0AC58F34A0D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F7411-0D32-7802-7AA0-DF3F024F7F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4220" y="40680649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C5D3F-E73B-F49D-1545-7C1FF5244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3248621" y="40680649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BE05D-D486-4687-BB29-38613DEBC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22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745108" rtl="0" eaLnBrk="1" latinLnBrk="0" hangingPunct="1">
        <a:lnSpc>
          <a:spcPct val="90000"/>
        </a:lnSpc>
        <a:spcBef>
          <a:spcPct val="0"/>
        </a:spcBef>
        <a:buNone/>
        <a:defRPr sz="35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279" indent="-186279" algn="l" defTabSz="745108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280" kern="1200">
          <a:solidFill>
            <a:schemeClr val="tx1"/>
          </a:solidFill>
          <a:latin typeface="+mn-lt"/>
          <a:ea typeface="+mn-ea"/>
          <a:cs typeface="+mn-cs"/>
        </a:defRPr>
      </a:lvl1pPr>
      <a:lvl2pPr marL="558828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2pPr>
      <a:lvl3pPr marL="931378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3pPr>
      <a:lvl4pPr marL="1303937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4pPr>
      <a:lvl5pPr marL="1676486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5pPr>
      <a:lvl6pPr marL="2049036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6pPr>
      <a:lvl7pPr marL="2421586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7pPr>
      <a:lvl8pPr marL="2794144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8pPr>
      <a:lvl9pPr marL="3166694" indent="-186279" algn="l" defTabSz="745108" rtl="0" eaLnBrk="1" latinLnBrk="0" hangingPunct="1">
        <a:lnSpc>
          <a:spcPct val="90000"/>
        </a:lnSpc>
        <a:spcBef>
          <a:spcPts val="408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1pPr>
      <a:lvl2pPr marL="372550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2pPr>
      <a:lvl3pPr marL="745108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3pPr>
      <a:lvl4pPr marL="1117658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4pPr>
      <a:lvl5pPr marL="1490208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5pPr>
      <a:lvl6pPr marL="1862758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6pPr>
      <a:lvl7pPr marL="2235314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7pPr>
      <a:lvl8pPr marL="2607865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8pPr>
      <a:lvl9pPr marL="2980415" algn="l" defTabSz="745108" rtl="0" eaLnBrk="1" latinLnBrk="0" hangingPunct="1">
        <a:defRPr sz="14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png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3" Type="http://schemas.openxmlformats.org/officeDocument/2006/relationships/image" Target="../media/image1.emf"/><Relationship Id="rId21" Type="http://schemas.openxmlformats.org/officeDocument/2006/relationships/image" Target="../media/image19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24" Type="http://schemas.openxmlformats.org/officeDocument/2006/relationships/image" Target="../media/image22.emf"/><Relationship Id="rId5" Type="http://schemas.openxmlformats.org/officeDocument/2006/relationships/image" Target="../media/image3.emf"/><Relationship Id="rId15" Type="http://schemas.openxmlformats.org/officeDocument/2006/relationships/image" Target="../media/image13.png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10" Type="http://schemas.openxmlformats.org/officeDocument/2006/relationships/image" Target="../media/image8.png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png"/><Relationship Id="rId14" Type="http://schemas.openxmlformats.org/officeDocument/2006/relationships/image" Target="../media/image12.jpg"/><Relationship Id="rId22" Type="http://schemas.openxmlformats.org/officeDocument/2006/relationships/image" Target="../media/image20.png"/><Relationship Id="rId27" Type="http://schemas.openxmlformats.org/officeDocument/2006/relationships/image" Target="../media/image25.emf"/><Relationship Id="rId30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" name="Picture 1279">
            <a:extLst>
              <a:ext uri="{FF2B5EF4-FFF2-40B4-BE49-F238E27FC236}">
                <a16:creationId xmlns:a16="http://schemas.microsoft.com/office/drawing/2014/main" id="{DD0E1B7C-C9B7-6619-A505-5BF8685D9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2316" y="25194070"/>
            <a:ext cx="9144000" cy="3200400"/>
          </a:xfrm>
          <a:prstGeom prst="rect">
            <a:avLst/>
          </a:prstGeom>
        </p:spPr>
      </p:pic>
      <p:pic>
        <p:nvPicPr>
          <p:cNvPr id="1282" name="Picture 1281">
            <a:extLst>
              <a:ext uri="{FF2B5EF4-FFF2-40B4-BE49-F238E27FC236}">
                <a16:creationId xmlns:a16="http://schemas.microsoft.com/office/drawing/2014/main" id="{3B5EEABD-22C4-DF63-6F2B-71F994F0F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2316" y="28395690"/>
            <a:ext cx="9144000" cy="3200400"/>
          </a:xfrm>
          <a:prstGeom prst="rect">
            <a:avLst/>
          </a:prstGeom>
        </p:spPr>
      </p:pic>
      <p:pic>
        <p:nvPicPr>
          <p:cNvPr id="561" name="Picture 560">
            <a:extLst>
              <a:ext uri="{FF2B5EF4-FFF2-40B4-BE49-F238E27FC236}">
                <a16:creationId xmlns:a16="http://schemas.microsoft.com/office/drawing/2014/main" id="{69CF4D6C-3E41-2628-5078-6B75E68D01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3854" y="39428763"/>
            <a:ext cx="7772400" cy="38862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5FB93CD-3ADE-D4A4-4146-520772A1104D}"/>
              </a:ext>
            </a:extLst>
          </p:cNvPr>
          <p:cNvSpPr/>
          <p:nvPr/>
        </p:nvSpPr>
        <p:spPr>
          <a:xfrm>
            <a:off x="913744" y="4478121"/>
            <a:ext cx="15320436" cy="79492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CEAF25-DB48-3C1F-4582-25E58CBEA6AA}"/>
              </a:ext>
            </a:extLst>
          </p:cNvPr>
          <p:cNvCxnSpPr>
            <a:cxnSpLocks/>
          </p:cNvCxnSpPr>
          <p:nvPr/>
        </p:nvCxnSpPr>
        <p:spPr>
          <a:xfrm>
            <a:off x="669472" y="4042563"/>
            <a:ext cx="31579457" cy="0"/>
          </a:xfrm>
          <a:prstGeom prst="line">
            <a:avLst/>
          </a:prstGeom>
          <a:ln w="57150">
            <a:solidFill>
              <a:srgbClr val="08A0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E030F0E-5C49-7937-9256-C2114CA8A09F}"/>
              </a:ext>
            </a:extLst>
          </p:cNvPr>
          <p:cNvSpPr txBox="1"/>
          <p:nvPr/>
        </p:nvSpPr>
        <p:spPr>
          <a:xfrm>
            <a:off x="1353701" y="15619120"/>
            <a:ext cx="4314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B. Single cell sequencing pipeline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60A19C-8996-2945-DF5E-B385ED2516F6}"/>
              </a:ext>
            </a:extLst>
          </p:cNvPr>
          <p:cNvSpPr txBox="1"/>
          <p:nvPr/>
        </p:nvSpPr>
        <p:spPr>
          <a:xfrm>
            <a:off x="1358079" y="4965182"/>
            <a:ext cx="14395298" cy="73892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32845" indent="-232845" algn="just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Objective: 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Characterize the features of islet autoreactive CD4 regulatory T cells (Tregs) in type 1 diabetes (T1D) compared to islet CD4 conventional T cells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 in the context of foreign antigen-reactive T cells.</a:t>
            </a:r>
          </a:p>
          <a:p>
            <a:pPr marL="460375" indent="-230188" algn="just">
              <a:spcAft>
                <a:spcPts val="50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Approach: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Peripheral whole blood from cross sectional cohorts of established T1D subjects and matched non-diabetic healthy controls carrying the high-risk class II DRB1*0401 allele.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Isolated islet and foreign reactive CD4 Treg and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cells using a CD154-CD137 activation induced marker (AIM) assay by single cell sorting followed by single cell RNA-sequencing utilizing 10X Chromium 5’ GEX/TCR/FB with Illumina P4 XLEAP.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Analyzed the transcriptomic and TCR profiles of foreign and islet reactive CD4 Tregs and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cells in T1D donors compared with control donors.</a:t>
            </a:r>
          </a:p>
          <a:p>
            <a:pPr marL="460375" indent="-230188" algn="just">
              <a:spcAft>
                <a:spcPts val="50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Multiple samples can be prepared in one day,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hashtagged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combined 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10X cell capture was poor, 35%, but chip was loaded on high end (50K)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were able to test multiple stimulations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Polyclonal stimulated CD4 works well as a landscape of all CD4 T cells as they co-cluster with AIM stimulated cells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Ag specific but not polyclonal stimulated T cells show clonal expansion</a:t>
            </a:r>
          </a:p>
          <a:p>
            <a:pPr marL="460375" lvl="1" indent="-230188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Little TCR sharing between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Treg cells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Conclusion:</a:t>
            </a:r>
          </a:p>
          <a:p>
            <a:pPr marL="460375" lvl="1" indent="-230188" algn="just">
              <a:spcAft>
                <a:spcPts val="500"/>
              </a:spcAft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Islet autoreactive CD4 Tregs and </a:t>
            </a:r>
            <a:r>
              <a:rPr lang="en-US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Tconvs</a:t>
            </a:r>
            <a:r>
              <a:rPr lang="en-US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display TCR repertoires similar to those of foreign reactive CD4 Tregs and </a:t>
            </a:r>
            <a:r>
              <a:rPr lang="en-US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Tconvs</a:t>
            </a:r>
            <a:endParaRPr lang="en-US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25126E9-EFA9-E811-B2A6-55CF5A04BEE1}"/>
              </a:ext>
            </a:extLst>
          </p:cNvPr>
          <p:cNvSpPr txBox="1"/>
          <p:nvPr/>
        </p:nvSpPr>
        <p:spPr>
          <a:xfrm>
            <a:off x="7602810" y="4195182"/>
            <a:ext cx="1935145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7CC40F-0AF2-7908-9229-F9EACE9D859F}"/>
              </a:ext>
            </a:extLst>
          </p:cNvPr>
          <p:cNvSpPr/>
          <p:nvPr/>
        </p:nvSpPr>
        <p:spPr>
          <a:xfrm>
            <a:off x="16687800" y="4478121"/>
            <a:ext cx="15316200" cy="112964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FCDEE6-3825-7EC2-ED33-408F9E5FEBE9}"/>
              </a:ext>
            </a:extLst>
          </p:cNvPr>
          <p:cNvSpPr txBox="1"/>
          <p:nvPr/>
        </p:nvSpPr>
        <p:spPr>
          <a:xfrm>
            <a:off x="21958061" y="4188695"/>
            <a:ext cx="4775679" cy="5675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scRNAseq processing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7506F8-FF98-0299-0C02-1295414BB2E0}"/>
              </a:ext>
            </a:extLst>
          </p:cNvPr>
          <p:cNvSpPr/>
          <p:nvPr/>
        </p:nvSpPr>
        <p:spPr>
          <a:xfrm>
            <a:off x="906746" y="12861065"/>
            <a:ext cx="15320436" cy="160816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CB6480-F323-32D3-747F-0791E0055EEE}"/>
              </a:ext>
            </a:extLst>
          </p:cNvPr>
          <p:cNvSpPr txBox="1"/>
          <p:nvPr/>
        </p:nvSpPr>
        <p:spPr>
          <a:xfrm>
            <a:off x="7576950" y="12580341"/>
            <a:ext cx="1980029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F5B53B-2304-2533-548F-1826FA8E242D}"/>
              </a:ext>
            </a:extLst>
          </p:cNvPr>
          <p:cNvSpPr txBox="1"/>
          <p:nvPr/>
        </p:nvSpPr>
        <p:spPr>
          <a:xfrm>
            <a:off x="1367364" y="13323569"/>
            <a:ext cx="4671826" cy="408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A. Study donors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37BD3A-AE05-ACC1-83BD-2263007D6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021366"/>
              </p:ext>
            </p:extLst>
          </p:nvPr>
        </p:nvGraphicFramePr>
        <p:xfrm>
          <a:off x="3470466" y="13846546"/>
          <a:ext cx="10192997" cy="1482152"/>
        </p:xfrm>
        <a:graphic>
          <a:graphicData uri="http://schemas.openxmlformats.org/drawingml/2006/table">
            <a:tbl>
              <a:tblPr/>
              <a:tblGrid>
                <a:gridCol w="1312915">
                  <a:extLst>
                    <a:ext uri="{9D8B030D-6E8A-4147-A177-3AD203B41FA5}">
                      <a16:colId xmlns:a16="http://schemas.microsoft.com/office/drawing/2014/main" val="1650152119"/>
                    </a:ext>
                  </a:extLst>
                </a:gridCol>
                <a:gridCol w="1670983">
                  <a:extLst>
                    <a:ext uri="{9D8B030D-6E8A-4147-A177-3AD203B41FA5}">
                      <a16:colId xmlns:a16="http://schemas.microsoft.com/office/drawing/2014/main" val="2495227732"/>
                    </a:ext>
                  </a:extLst>
                </a:gridCol>
                <a:gridCol w="1145817">
                  <a:extLst>
                    <a:ext uri="{9D8B030D-6E8A-4147-A177-3AD203B41FA5}">
                      <a16:colId xmlns:a16="http://schemas.microsoft.com/office/drawing/2014/main" val="2323415116"/>
                    </a:ext>
                  </a:extLst>
                </a:gridCol>
                <a:gridCol w="2315505">
                  <a:extLst>
                    <a:ext uri="{9D8B030D-6E8A-4147-A177-3AD203B41FA5}">
                      <a16:colId xmlns:a16="http://schemas.microsoft.com/office/drawing/2014/main" val="1730493210"/>
                    </a:ext>
                  </a:extLst>
                </a:gridCol>
                <a:gridCol w="2153223">
                  <a:extLst>
                    <a:ext uri="{9D8B030D-6E8A-4147-A177-3AD203B41FA5}">
                      <a16:colId xmlns:a16="http://schemas.microsoft.com/office/drawing/2014/main" val="2055926443"/>
                    </a:ext>
                  </a:extLst>
                </a:gridCol>
                <a:gridCol w="1594554">
                  <a:extLst>
                    <a:ext uri="{9D8B030D-6E8A-4147-A177-3AD203B41FA5}">
                      <a16:colId xmlns:a16="http://schemas.microsoft.com/office/drawing/2014/main" val="2446141458"/>
                    </a:ext>
                  </a:extLst>
                </a:gridCol>
              </a:tblGrid>
              <a:tr h="6714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No. subjects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M:F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Age       </a:t>
                      </a:r>
                    </a:p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(median, range)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Disease duration (median, range)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HLA class II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809317"/>
                  </a:ext>
                </a:extLst>
              </a:tr>
              <a:tr h="47041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T1D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: 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y (24-43)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14.4 y (13.4-32.7)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DRB1*0401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4171216"/>
                  </a:ext>
                </a:extLst>
              </a:tr>
              <a:tr h="3403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Control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: 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y (25-72)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--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DRB1*0401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5599261"/>
                  </a:ext>
                </a:extLst>
              </a:tr>
            </a:tbl>
          </a:graphicData>
        </a:graphic>
      </p:graphicFrame>
      <p:sp>
        <p:nvSpPr>
          <p:cNvPr id="70" name="Rectangle 69">
            <a:extLst>
              <a:ext uri="{FF2B5EF4-FFF2-40B4-BE49-F238E27FC236}">
                <a16:creationId xmlns:a16="http://schemas.microsoft.com/office/drawing/2014/main" id="{DF8EC405-FF5E-BDD5-C6A2-951557B1CDD1}"/>
              </a:ext>
            </a:extLst>
          </p:cNvPr>
          <p:cNvSpPr/>
          <p:nvPr/>
        </p:nvSpPr>
        <p:spPr>
          <a:xfrm>
            <a:off x="906747" y="29413024"/>
            <a:ext cx="15320436" cy="138093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F7DE18-797B-C17D-95B3-A159CE5B03AD}"/>
              </a:ext>
            </a:extLst>
          </p:cNvPr>
          <p:cNvSpPr txBox="1"/>
          <p:nvPr/>
        </p:nvSpPr>
        <p:spPr>
          <a:xfrm>
            <a:off x="2532234" y="29140892"/>
            <a:ext cx="12069463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New sequencing technology successfully applied to AIM assay</a:t>
            </a:r>
            <a:endParaRPr lang="en-US" sz="3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B2FB59B-22D7-EF4D-9041-12D34FD729A2}"/>
              </a:ext>
            </a:extLst>
          </p:cNvPr>
          <p:cNvSpPr txBox="1"/>
          <p:nvPr/>
        </p:nvSpPr>
        <p:spPr>
          <a:xfrm>
            <a:off x="1353701" y="24971331"/>
            <a:ext cx="4015843" cy="409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60" b="1" dirty="0">
                <a:latin typeface="Arial" panose="020B0604020202020204" pitchFamily="34" charset="0"/>
                <a:cs typeface="Arial" panose="020B0604020202020204" pitchFamily="34" charset="0"/>
              </a:rPr>
              <a:t>C. Single cell analysis scheme</a:t>
            </a:r>
          </a:p>
        </p:txBody>
      </p:sp>
      <p:pic>
        <p:nvPicPr>
          <p:cNvPr id="214" name="Picture 213">
            <a:extLst>
              <a:ext uri="{FF2B5EF4-FFF2-40B4-BE49-F238E27FC236}">
                <a16:creationId xmlns:a16="http://schemas.microsoft.com/office/drawing/2014/main" id="{B6AC1671-E4C7-A1A5-F562-16399FF2610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0680" t="68462" r="71824" b="3700"/>
          <a:stretch/>
        </p:blipFill>
        <p:spPr>
          <a:xfrm>
            <a:off x="1783386" y="27083073"/>
            <a:ext cx="1508534" cy="1600200"/>
          </a:xfrm>
          <a:prstGeom prst="rect">
            <a:avLst/>
          </a:prstGeom>
        </p:spPr>
      </p:pic>
      <p:pic>
        <p:nvPicPr>
          <p:cNvPr id="226" name="Picture 225">
            <a:extLst>
              <a:ext uri="{FF2B5EF4-FFF2-40B4-BE49-F238E27FC236}">
                <a16:creationId xmlns:a16="http://schemas.microsoft.com/office/drawing/2014/main" id="{D780C3E5-D5A9-82D5-053E-F17D09B96FE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5847" t="10433" r="36631" b="13949"/>
          <a:stretch/>
        </p:blipFill>
        <p:spPr>
          <a:xfrm>
            <a:off x="9996901" y="27083073"/>
            <a:ext cx="1588066" cy="160020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A3578840-DF1A-EBBC-4C02-5FEF422AD74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6533" t="9268" r="27977" b="13433"/>
          <a:stretch/>
        </p:blipFill>
        <p:spPr>
          <a:xfrm>
            <a:off x="7124312" y="27083073"/>
            <a:ext cx="1569541" cy="1600200"/>
          </a:xfrm>
          <a:prstGeom prst="rect">
            <a:avLst/>
          </a:prstGeom>
        </p:spPr>
      </p:pic>
      <p:graphicFrame>
        <p:nvGraphicFramePr>
          <p:cNvPr id="341" name="Table 340">
            <a:extLst>
              <a:ext uri="{FF2B5EF4-FFF2-40B4-BE49-F238E27FC236}">
                <a16:creationId xmlns:a16="http://schemas.microsoft.com/office/drawing/2014/main" id="{DFC5745D-3242-F333-C721-55DAABB8F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371128"/>
              </p:ext>
            </p:extLst>
          </p:nvPr>
        </p:nvGraphicFramePr>
        <p:xfrm>
          <a:off x="1343319" y="38749680"/>
          <a:ext cx="4107812" cy="2853123"/>
        </p:xfrm>
        <a:graphic>
          <a:graphicData uri="http://schemas.openxmlformats.org/drawingml/2006/table">
            <a:tbl>
              <a:tblPr/>
              <a:tblGrid>
                <a:gridCol w="1026953">
                  <a:extLst>
                    <a:ext uri="{9D8B030D-6E8A-4147-A177-3AD203B41FA5}">
                      <a16:colId xmlns:a16="http://schemas.microsoft.com/office/drawing/2014/main" val="2514303851"/>
                    </a:ext>
                  </a:extLst>
                </a:gridCol>
                <a:gridCol w="1026953">
                  <a:extLst>
                    <a:ext uri="{9D8B030D-6E8A-4147-A177-3AD203B41FA5}">
                      <a16:colId xmlns:a16="http://schemas.microsoft.com/office/drawing/2014/main" val="3283789643"/>
                    </a:ext>
                  </a:extLst>
                </a:gridCol>
                <a:gridCol w="1026953">
                  <a:extLst>
                    <a:ext uri="{9D8B030D-6E8A-4147-A177-3AD203B41FA5}">
                      <a16:colId xmlns:a16="http://schemas.microsoft.com/office/drawing/2014/main" val="2510338747"/>
                    </a:ext>
                  </a:extLst>
                </a:gridCol>
                <a:gridCol w="1026953">
                  <a:extLst>
                    <a:ext uri="{9D8B030D-6E8A-4147-A177-3AD203B41FA5}">
                      <a16:colId xmlns:a16="http://schemas.microsoft.com/office/drawing/2014/main" val="229158219"/>
                    </a:ext>
                  </a:extLst>
                </a:gridCol>
              </a:tblGrid>
              <a:tr h="407589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Microbial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Polyclonal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309905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1_Control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1422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6641027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2_T1D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6921179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3_Control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7962177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4_Control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1327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634800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5_T1D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8342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1097612"/>
                  </a:ext>
                </a:extLst>
              </a:tr>
              <a:tr h="407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6_T1D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12384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4539009"/>
                  </a:ext>
                </a:extLst>
              </a:tr>
            </a:tbl>
          </a:graphicData>
        </a:graphic>
      </p:graphicFrame>
      <p:sp>
        <p:nvSpPr>
          <p:cNvPr id="342" name="Text Placeholder 2">
            <a:extLst>
              <a:ext uri="{FF2B5EF4-FFF2-40B4-BE49-F238E27FC236}">
                <a16:creationId xmlns:a16="http://schemas.microsoft.com/office/drawing/2014/main" id="{AFE96CFF-B284-F4B2-D9DE-9387117E5044}"/>
              </a:ext>
            </a:extLst>
          </p:cNvPr>
          <p:cNvSpPr txBox="1">
            <a:spLocks/>
          </p:cNvSpPr>
          <p:nvPr/>
        </p:nvSpPr>
        <p:spPr>
          <a:xfrm>
            <a:off x="1236350" y="41832623"/>
            <a:ext cx="5351601" cy="343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3599078" rtl="0" eaLnBrk="1" latinLnBrk="0" hangingPunct="1">
              <a:defRPr sz="976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799539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99078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618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157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997696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797235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596774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396314" algn="l" defTabSz="3599078" rtl="0" eaLnBrk="1" latinLnBrk="0" hangingPunct="1">
              <a:defRPr sz="7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Microbial cells 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downsampled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to 600 per donor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2D0039F4-25DD-B36A-CBAC-D0A543D6D70A}"/>
              </a:ext>
            </a:extLst>
          </p:cNvPr>
          <p:cNvSpPr txBox="1"/>
          <p:nvPr/>
        </p:nvSpPr>
        <p:spPr>
          <a:xfrm>
            <a:off x="17110574" y="4897537"/>
            <a:ext cx="1184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1. Optimize RNA clusters with consensus of unsupervised metrics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5B480-5CB8-4FCE-8677-07CF14CF4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2027" y="305268"/>
            <a:ext cx="20214347" cy="2237624"/>
          </a:xfrm>
        </p:spPr>
        <p:txBody>
          <a:bodyPr>
            <a:noAutofit/>
          </a:bodyPr>
          <a:lstStyle/>
          <a:p>
            <a:r>
              <a:rPr lang="en-US" sz="6664" b="1" cap="al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Foreign and autoreactive cd4 conventional and regulatory t cells in t1d and healthy subjects</a:t>
            </a:r>
            <a:endParaRPr lang="en-US" sz="6664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EED76-11BB-85EC-E380-131EC99EEA3C}"/>
              </a:ext>
            </a:extLst>
          </p:cNvPr>
          <p:cNvSpPr txBox="1"/>
          <p:nvPr/>
        </p:nvSpPr>
        <p:spPr>
          <a:xfrm>
            <a:off x="7347672" y="2352250"/>
            <a:ext cx="18223056" cy="1450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496"/>
              </a:spcAft>
            </a:pP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Thomas H. Edwards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2*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Janice Chen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1*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Alex Hu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Vivian Gersuk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David J. Rawlings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Jane Buckner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Karen Cerosaletti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endParaRPr lang="en-US" sz="2664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spcAft>
                <a:spcPts val="496"/>
              </a:spcAft>
            </a:pP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Centers for 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Translational and 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Systems Immunology, Benaroya Research Institute, Seattle WA; </a:t>
            </a:r>
          </a:p>
          <a:p>
            <a:pPr algn="ctr">
              <a:spcAft>
                <a:spcPts val="496"/>
              </a:spcAft>
            </a:pP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Seattle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Children Research Institute; *Co-1</a:t>
            </a:r>
            <a:r>
              <a:rPr lang="en-US" sz="2664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</a:t>
            </a:r>
            <a:r>
              <a:rPr lang="en-US" sz="2664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authors</a:t>
            </a:r>
          </a:p>
        </p:txBody>
      </p:sp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54A837D-F8C1-E6F3-6357-A88678AF1DA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8399" y="3115742"/>
            <a:ext cx="3584201" cy="746865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4E34C90-6112-185F-EE8A-13211C32C6E7}"/>
              </a:ext>
            </a:extLst>
          </p:cNvPr>
          <p:cNvSpPr/>
          <p:nvPr/>
        </p:nvSpPr>
        <p:spPr>
          <a:xfrm>
            <a:off x="16698305" y="16154934"/>
            <a:ext cx="15316200" cy="72069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DD399C-6020-94E6-A7A9-5BC71A8F7320}"/>
              </a:ext>
            </a:extLst>
          </p:cNvPr>
          <p:cNvSpPr/>
          <p:nvPr/>
        </p:nvSpPr>
        <p:spPr>
          <a:xfrm>
            <a:off x="16694969" y="23814491"/>
            <a:ext cx="15316200" cy="112810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7AC4DC3-430E-9CFE-5918-2C8C65B54CCA}"/>
              </a:ext>
            </a:extLst>
          </p:cNvPr>
          <p:cNvSpPr/>
          <p:nvPr/>
        </p:nvSpPr>
        <p:spPr>
          <a:xfrm>
            <a:off x="16698305" y="35571918"/>
            <a:ext cx="15316200" cy="58855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776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17A495E-D49C-B423-E0AE-AE8092F3D102}"/>
              </a:ext>
            </a:extLst>
          </p:cNvPr>
          <p:cNvSpPr txBox="1"/>
          <p:nvPr/>
        </p:nvSpPr>
        <p:spPr>
          <a:xfrm>
            <a:off x="18885002" y="35348379"/>
            <a:ext cx="1094280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Both islet ag-reactive and foreign ag-reactive Tregs/</a:t>
            </a:r>
            <a:r>
              <a:rPr lang="en-US" sz="3000" b="1" dirty="0" err="1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Tconvs</a:t>
            </a:r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expanded, but share few TCR sequences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7BEEC81-7A57-5BEF-6907-9FC008DCA429}"/>
              </a:ext>
            </a:extLst>
          </p:cNvPr>
          <p:cNvSpPr txBox="1"/>
          <p:nvPr/>
        </p:nvSpPr>
        <p:spPr>
          <a:xfrm>
            <a:off x="18220845" y="23549584"/>
            <a:ext cx="12264449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Identification of regulatory and conventional Ag-specific T cells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19A0FC6-5F32-39C8-6101-09956B6C55E9}"/>
              </a:ext>
            </a:extLst>
          </p:cNvPr>
          <p:cNvSpPr txBox="1"/>
          <p:nvPr/>
        </p:nvSpPr>
        <p:spPr>
          <a:xfrm>
            <a:off x="17110574" y="41538148"/>
            <a:ext cx="2480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Acknowledgements: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4877EE49-FE37-C06E-CF85-1C21AA59E11A}"/>
              </a:ext>
            </a:extLst>
          </p:cNvPr>
          <p:cNvGrpSpPr/>
          <p:nvPr/>
        </p:nvGrpSpPr>
        <p:grpSpPr>
          <a:xfrm>
            <a:off x="20512776" y="41941247"/>
            <a:ext cx="5416996" cy="1402581"/>
            <a:chOff x="5701854" y="42223669"/>
            <a:chExt cx="5416996" cy="1402581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BCFABC9-9CD6-6C56-620D-3846A40D94A3}"/>
                </a:ext>
              </a:extLst>
            </p:cNvPr>
            <p:cNvSpPr txBox="1"/>
            <p:nvPr/>
          </p:nvSpPr>
          <p:spPr>
            <a:xfrm>
              <a:off x="6069195" y="42223669"/>
              <a:ext cx="450467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BRI Center for Interventional Immunology 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A17BB63-F118-429B-FEB0-382A06AE6E17}"/>
                </a:ext>
              </a:extLst>
            </p:cNvPr>
            <p:cNvSpPr txBox="1"/>
            <p:nvPr/>
          </p:nvSpPr>
          <p:spPr>
            <a:xfrm>
              <a:off x="5701854" y="43041475"/>
              <a:ext cx="54169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Kim Varner | Heather White | Jodie Stroud | David Lee | Kassidy Benoscek  Sandra Lord MD | Cate Speake PhD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FB142AE-E366-C1E3-3C3B-D8B32C739E29}"/>
                </a:ext>
              </a:extLst>
            </p:cNvPr>
            <p:cNvCxnSpPr>
              <a:cxnSpLocks/>
            </p:cNvCxnSpPr>
            <p:nvPr/>
          </p:nvCxnSpPr>
          <p:spPr>
            <a:xfrm>
              <a:off x="6043379" y="43012212"/>
              <a:ext cx="452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F5F963A5-DAA1-E979-D859-79CD6A13217A}"/>
              </a:ext>
            </a:extLst>
          </p:cNvPr>
          <p:cNvGrpSpPr/>
          <p:nvPr/>
        </p:nvGrpSpPr>
        <p:grpSpPr>
          <a:xfrm>
            <a:off x="25916172" y="41899623"/>
            <a:ext cx="5630144" cy="1679804"/>
            <a:chOff x="11366496" y="42192668"/>
            <a:chExt cx="5630144" cy="167980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0509672-DFBB-3DC7-8ECA-1A19CA1F93A2}"/>
                </a:ext>
              </a:extLst>
            </p:cNvPr>
            <p:cNvSpPr txBox="1"/>
            <p:nvPr/>
          </p:nvSpPr>
          <p:spPr>
            <a:xfrm>
              <a:off x="12048178" y="42192668"/>
              <a:ext cx="418803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BRI Center for Systems Immunology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E5A62D7-7F4C-EEA4-2C51-B1EE47F91B08}"/>
                </a:ext>
              </a:extLst>
            </p:cNvPr>
            <p:cNvSpPr txBox="1"/>
            <p:nvPr/>
          </p:nvSpPr>
          <p:spPr>
            <a:xfrm>
              <a:off x="11366496" y="43041475"/>
              <a:ext cx="56301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Kimberly O’Brien | Quynh-Anh Nguyen Jeffry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Yaplee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| Vivian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Gersuk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PhD | Hannah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DeBerg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| Alex Hu | Stephan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Pribitzer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| Matt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Dufort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| Matt Lawrence</a:t>
              </a:r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0F6BD1D8-DAEE-EC22-57DD-5C8AB0B67BB9}"/>
                </a:ext>
              </a:extLst>
            </p:cNvPr>
            <p:cNvCxnSpPr>
              <a:cxnSpLocks/>
            </p:cNvCxnSpPr>
            <p:nvPr/>
          </p:nvCxnSpPr>
          <p:spPr>
            <a:xfrm>
              <a:off x="11935481" y="43012212"/>
              <a:ext cx="452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9" name="Picture 78">
            <a:extLst>
              <a:ext uri="{FF2B5EF4-FFF2-40B4-BE49-F238E27FC236}">
                <a16:creationId xmlns:a16="http://schemas.microsoft.com/office/drawing/2014/main" id="{191554CC-B5BA-62C2-11C2-24AA1CFDB0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65685" y="42099445"/>
            <a:ext cx="2796140" cy="1280160"/>
          </a:xfrm>
          <a:prstGeom prst="rect">
            <a:avLst/>
          </a:prstGeom>
        </p:spPr>
      </p:pic>
      <p:pic>
        <p:nvPicPr>
          <p:cNvPr id="380" name="Picture 379">
            <a:extLst>
              <a:ext uri="{FF2B5EF4-FFF2-40B4-BE49-F238E27FC236}">
                <a16:creationId xmlns:a16="http://schemas.microsoft.com/office/drawing/2014/main" id="{FD56185D-66AD-4CB4-9D88-0673E22C531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1646" r="5450"/>
          <a:stretch/>
        </p:blipFill>
        <p:spPr>
          <a:xfrm>
            <a:off x="1941662" y="16142095"/>
            <a:ext cx="13250604" cy="8844877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DA784EE6-A769-2B54-4C6C-D39C089FDD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63775" y="2572521"/>
            <a:ext cx="2539093" cy="1322614"/>
          </a:xfrm>
          <a:prstGeom prst="rect">
            <a:avLst/>
          </a:prstGeom>
        </p:spPr>
      </p:pic>
      <p:grpSp>
        <p:nvGrpSpPr>
          <p:cNvPr id="436" name="Group 435">
            <a:extLst>
              <a:ext uri="{FF2B5EF4-FFF2-40B4-BE49-F238E27FC236}">
                <a16:creationId xmlns:a16="http://schemas.microsoft.com/office/drawing/2014/main" id="{3AB21B75-AC8B-76D2-29E6-610BC07684AB}"/>
              </a:ext>
            </a:extLst>
          </p:cNvPr>
          <p:cNvGrpSpPr/>
          <p:nvPr/>
        </p:nvGrpSpPr>
        <p:grpSpPr>
          <a:xfrm>
            <a:off x="4413799" y="27069923"/>
            <a:ext cx="1958518" cy="1626500"/>
            <a:chOff x="4553997" y="29060218"/>
            <a:chExt cx="1958518" cy="1626500"/>
          </a:xfrm>
        </p:grpSpPr>
        <p:pic>
          <p:nvPicPr>
            <p:cNvPr id="419" name="Picture 418" descr="A close-up of several colorful molecules&#10;&#10;Description automatically generated">
              <a:extLst>
                <a:ext uri="{FF2B5EF4-FFF2-40B4-BE49-F238E27FC236}">
                  <a16:creationId xmlns:a16="http://schemas.microsoft.com/office/drawing/2014/main" id="{E0579DE7-C955-F312-B5E8-E0735B595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148"/>
            <a:stretch/>
          </p:blipFill>
          <p:spPr>
            <a:xfrm>
              <a:off x="4558168" y="29086518"/>
              <a:ext cx="1954347" cy="1600200"/>
            </a:xfrm>
            <a:prstGeom prst="rect">
              <a:avLst/>
            </a:prstGeom>
          </p:spPr>
        </p:pic>
        <p:sp>
          <p:nvSpPr>
            <p:cNvPr id="420" name="Rectangle 419">
              <a:extLst>
                <a:ext uri="{FF2B5EF4-FFF2-40B4-BE49-F238E27FC236}">
                  <a16:creationId xmlns:a16="http://schemas.microsoft.com/office/drawing/2014/main" id="{AC0CFE18-BBDD-4C75-0CC2-9C35A41B80D1}"/>
                </a:ext>
              </a:extLst>
            </p:cNvPr>
            <p:cNvSpPr/>
            <p:nvPr/>
          </p:nvSpPr>
          <p:spPr>
            <a:xfrm>
              <a:off x="4553997" y="29060218"/>
              <a:ext cx="185225" cy="1926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24" name="Picture 423" descr="A colorful circular object with black lines&#10;&#10;Description automatically generated">
            <a:extLst>
              <a:ext uri="{FF2B5EF4-FFF2-40B4-BE49-F238E27FC236}">
                <a16:creationId xmlns:a16="http://schemas.microsoft.com/office/drawing/2014/main" id="{D98FDEE8-5536-3540-38DD-4D57315DF8D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1" t="10231" r="11787" b="9146"/>
          <a:stretch/>
        </p:blipFill>
        <p:spPr>
          <a:xfrm>
            <a:off x="13442477" y="27083073"/>
            <a:ext cx="1614871" cy="1600200"/>
          </a:xfrm>
          <a:prstGeom prst="rect">
            <a:avLst/>
          </a:prstGeom>
        </p:spPr>
      </p:pic>
      <p:grpSp>
        <p:nvGrpSpPr>
          <p:cNvPr id="435" name="Group 434">
            <a:extLst>
              <a:ext uri="{FF2B5EF4-FFF2-40B4-BE49-F238E27FC236}">
                <a16:creationId xmlns:a16="http://schemas.microsoft.com/office/drawing/2014/main" id="{C9D891C6-33A9-9592-83F3-3BF4D6F4AC59}"/>
              </a:ext>
            </a:extLst>
          </p:cNvPr>
          <p:cNvGrpSpPr/>
          <p:nvPr/>
        </p:nvGrpSpPr>
        <p:grpSpPr>
          <a:xfrm>
            <a:off x="1419901" y="25666098"/>
            <a:ext cx="2235504" cy="957633"/>
            <a:chOff x="1331971" y="26567481"/>
            <a:chExt cx="2235504" cy="957633"/>
          </a:xfrm>
        </p:grpSpPr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48F57A5B-13D0-A590-D220-E6F5A05D4756}"/>
                </a:ext>
              </a:extLst>
            </p:cNvPr>
            <p:cNvSpPr txBox="1"/>
            <p:nvPr/>
          </p:nvSpPr>
          <p:spPr>
            <a:xfrm>
              <a:off x="1534955" y="26657629"/>
              <a:ext cx="1829537" cy="707886"/>
            </a:xfrm>
            <a:prstGeom prst="rect">
              <a:avLst/>
            </a:prstGeom>
            <a:noFill/>
            <a:ln w="2540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Hashtag demultiplexing</a:t>
              </a:r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9FBE53E-544B-925B-29EE-37A0B2C721BB}"/>
                </a:ext>
              </a:extLst>
            </p:cNvPr>
            <p:cNvSpPr/>
            <p:nvPr/>
          </p:nvSpPr>
          <p:spPr>
            <a:xfrm>
              <a:off x="1331971" y="26567481"/>
              <a:ext cx="2235504" cy="957633"/>
            </a:xfrm>
            <a:prstGeom prst="ellipse">
              <a:avLst/>
            </a:prstGeom>
            <a:noFill/>
            <a:ln w="38100">
              <a:solidFill>
                <a:srgbClr val="00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4" name="Group 433">
            <a:extLst>
              <a:ext uri="{FF2B5EF4-FFF2-40B4-BE49-F238E27FC236}">
                <a16:creationId xmlns:a16="http://schemas.microsoft.com/office/drawing/2014/main" id="{F4DA746B-B9FB-DE54-CBCF-24E953D35509}"/>
              </a:ext>
            </a:extLst>
          </p:cNvPr>
          <p:cNvGrpSpPr/>
          <p:nvPr/>
        </p:nvGrpSpPr>
        <p:grpSpPr>
          <a:xfrm>
            <a:off x="4536149" y="25666098"/>
            <a:ext cx="1664893" cy="957632"/>
            <a:chOff x="4571474" y="26543816"/>
            <a:chExt cx="1664893" cy="95763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B9D4CA64-6567-182D-5ACA-F3D9881A9C22}"/>
                </a:ext>
              </a:extLst>
            </p:cNvPr>
            <p:cNvSpPr txBox="1"/>
            <p:nvPr/>
          </p:nvSpPr>
          <p:spPr>
            <a:xfrm>
              <a:off x="4672191" y="26633964"/>
              <a:ext cx="1463458" cy="707886"/>
            </a:xfrm>
            <a:prstGeom prst="rect">
              <a:avLst/>
            </a:prstGeom>
            <a:noFill/>
            <a:ln w="2540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TCR accounting</a:t>
              </a:r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B24F5D-AC36-E565-7ED3-5B4A14777481}"/>
                </a:ext>
              </a:extLst>
            </p:cNvPr>
            <p:cNvSpPr/>
            <p:nvPr/>
          </p:nvSpPr>
          <p:spPr>
            <a:xfrm>
              <a:off x="4571474" y="26543816"/>
              <a:ext cx="1664893" cy="957632"/>
            </a:xfrm>
            <a:prstGeom prst="ellipse">
              <a:avLst/>
            </a:prstGeom>
            <a:noFill/>
            <a:ln w="38100">
              <a:solidFill>
                <a:srgbClr val="00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id="{61E8465D-D708-8128-5A2E-7B358C5F824C}"/>
              </a:ext>
            </a:extLst>
          </p:cNvPr>
          <p:cNvGrpSpPr/>
          <p:nvPr/>
        </p:nvGrpSpPr>
        <p:grpSpPr>
          <a:xfrm>
            <a:off x="7081786" y="25666098"/>
            <a:ext cx="1664893" cy="957633"/>
            <a:chOff x="7248184" y="26515319"/>
            <a:chExt cx="1664893" cy="957633"/>
          </a:xfrm>
        </p:grpSpPr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ED7A37E9-9F1C-5F8C-CB0E-BD85C7EF2BD5}"/>
                </a:ext>
              </a:extLst>
            </p:cNvPr>
            <p:cNvSpPr txBox="1"/>
            <p:nvPr/>
          </p:nvSpPr>
          <p:spPr>
            <a:xfrm>
              <a:off x="7364076" y="26640192"/>
              <a:ext cx="1433109" cy="707886"/>
            </a:xfrm>
            <a:prstGeom prst="rect">
              <a:avLst/>
            </a:prstGeom>
            <a:noFill/>
            <a:ln w="2540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scRNAseq processing</a:t>
              </a:r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C1AAD47E-DCB7-EC8B-AA0C-D62D2E9C44A3}"/>
                </a:ext>
              </a:extLst>
            </p:cNvPr>
            <p:cNvSpPr/>
            <p:nvPr/>
          </p:nvSpPr>
          <p:spPr>
            <a:xfrm>
              <a:off x="7248184" y="26515319"/>
              <a:ext cx="1664893" cy="957633"/>
            </a:xfrm>
            <a:prstGeom prst="ellipse">
              <a:avLst/>
            </a:prstGeom>
            <a:noFill/>
            <a:ln w="38100">
              <a:solidFill>
                <a:srgbClr val="00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7E842585-1603-99F9-F2A4-3E894696B2DF}"/>
              </a:ext>
            </a:extLst>
          </p:cNvPr>
          <p:cNvSpPr txBox="1"/>
          <p:nvPr/>
        </p:nvSpPr>
        <p:spPr>
          <a:xfrm>
            <a:off x="22293807" y="15960453"/>
            <a:ext cx="3879273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8A0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scRNAseq results</a:t>
            </a:r>
            <a:endParaRPr lang="en-US" sz="3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2" name="Group 431">
            <a:extLst>
              <a:ext uri="{FF2B5EF4-FFF2-40B4-BE49-F238E27FC236}">
                <a16:creationId xmlns:a16="http://schemas.microsoft.com/office/drawing/2014/main" id="{B4A08A22-9F97-2C9C-55F5-10E85C13CF2F}"/>
              </a:ext>
            </a:extLst>
          </p:cNvPr>
          <p:cNvGrpSpPr/>
          <p:nvPr/>
        </p:nvGrpSpPr>
        <p:grpSpPr>
          <a:xfrm>
            <a:off x="9627423" y="25334739"/>
            <a:ext cx="2405565" cy="1620351"/>
            <a:chOff x="9572729" y="26199440"/>
            <a:chExt cx="2405565" cy="1620351"/>
          </a:xfrm>
        </p:grpSpPr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D49B64B2-3B91-0CCD-C392-90FF5085F9BA}"/>
                </a:ext>
              </a:extLst>
            </p:cNvPr>
            <p:cNvSpPr txBox="1"/>
            <p:nvPr/>
          </p:nvSpPr>
          <p:spPr>
            <a:xfrm>
              <a:off x="9999490" y="26347896"/>
              <a:ext cx="1976753" cy="1323439"/>
            </a:xfrm>
            <a:prstGeom prst="rect">
              <a:avLst/>
            </a:prstGeom>
            <a:noFill/>
            <a:ln w="25400" cap="rnd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Cell calling</a:t>
              </a:r>
            </a:p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-FB ‘gating’</a:t>
              </a:r>
            </a:p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-RNA signature</a:t>
              </a:r>
            </a:p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CellTypist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D9EB11F9-D74B-7101-93F8-6064F1BF3464}"/>
                </a:ext>
              </a:extLst>
            </p:cNvPr>
            <p:cNvSpPr/>
            <p:nvPr/>
          </p:nvSpPr>
          <p:spPr>
            <a:xfrm>
              <a:off x="9572729" y="26199440"/>
              <a:ext cx="2405565" cy="1620351"/>
            </a:xfrm>
            <a:prstGeom prst="ellipse">
              <a:avLst/>
            </a:prstGeom>
            <a:noFill/>
            <a:ln w="38100">
              <a:solidFill>
                <a:srgbClr val="00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1" name="Group 430">
            <a:extLst>
              <a:ext uri="{FF2B5EF4-FFF2-40B4-BE49-F238E27FC236}">
                <a16:creationId xmlns:a16="http://schemas.microsoft.com/office/drawing/2014/main" id="{E76CE575-D7D3-B73B-C2F8-DEC75523639D}"/>
              </a:ext>
            </a:extLst>
          </p:cNvPr>
          <p:cNvGrpSpPr/>
          <p:nvPr/>
        </p:nvGrpSpPr>
        <p:grpSpPr>
          <a:xfrm>
            <a:off x="12913732" y="25309867"/>
            <a:ext cx="2672362" cy="1670094"/>
            <a:chOff x="12913732" y="26179160"/>
            <a:chExt cx="2672362" cy="1670094"/>
          </a:xfrm>
        </p:grpSpPr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208995C1-8547-DF15-0B90-3851BD36D62F}"/>
                </a:ext>
              </a:extLst>
            </p:cNvPr>
            <p:cNvSpPr txBox="1"/>
            <p:nvPr/>
          </p:nvSpPr>
          <p:spPr>
            <a:xfrm>
              <a:off x="13247467" y="26317101"/>
              <a:ext cx="2093370" cy="1323439"/>
            </a:xfrm>
            <a:prstGeom prst="rect">
              <a:avLst/>
            </a:prstGeom>
            <a:noFill/>
            <a:ln w="2540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Treg +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Tconv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characterization</a:t>
              </a:r>
            </a:p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-TCR repertoires</a:t>
              </a:r>
            </a:p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-DGE</a:t>
              </a:r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D6E26870-7027-A381-C69D-E7DC4F247AE5}"/>
                </a:ext>
              </a:extLst>
            </p:cNvPr>
            <p:cNvSpPr/>
            <p:nvPr/>
          </p:nvSpPr>
          <p:spPr>
            <a:xfrm>
              <a:off x="12913732" y="26179160"/>
              <a:ext cx="2672362" cy="1670094"/>
            </a:xfrm>
            <a:prstGeom prst="ellipse">
              <a:avLst/>
            </a:prstGeom>
            <a:noFill/>
            <a:ln w="38100">
              <a:solidFill>
                <a:srgbClr val="0099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38" name="Straight Connector 437">
            <a:extLst>
              <a:ext uri="{FF2B5EF4-FFF2-40B4-BE49-F238E27FC236}">
                <a16:creationId xmlns:a16="http://schemas.microsoft.com/office/drawing/2014/main" id="{53E63446-03DF-1CF4-F9AC-8AF598EABE24}"/>
              </a:ext>
            </a:extLst>
          </p:cNvPr>
          <p:cNvCxnSpPr>
            <a:cxnSpLocks/>
          </p:cNvCxnSpPr>
          <p:nvPr/>
        </p:nvCxnSpPr>
        <p:spPr>
          <a:xfrm>
            <a:off x="3751634" y="26134905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Straight Connector 438">
            <a:extLst>
              <a:ext uri="{FF2B5EF4-FFF2-40B4-BE49-F238E27FC236}">
                <a16:creationId xmlns:a16="http://schemas.microsoft.com/office/drawing/2014/main" id="{A095ECD9-C4EF-65A9-57A0-76C5822BA093}"/>
              </a:ext>
            </a:extLst>
          </p:cNvPr>
          <p:cNvCxnSpPr>
            <a:cxnSpLocks/>
          </p:cNvCxnSpPr>
          <p:nvPr/>
        </p:nvCxnSpPr>
        <p:spPr>
          <a:xfrm>
            <a:off x="6302221" y="26134905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>
            <a:extLst>
              <a:ext uri="{FF2B5EF4-FFF2-40B4-BE49-F238E27FC236}">
                <a16:creationId xmlns:a16="http://schemas.microsoft.com/office/drawing/2014/main" id="{E4E84EFA-B30E-F5E4-E6F5-68068B860518}"/>
              </a:ext>
            </a:extLst>
          </p:cNvPr>
          <p:cNvCxnSpPr>
            <a:cxnSpLocks/>
          </p:cNvCxnSpPr>
          <p:nvPr/>
        </p:nvCxnSpPr>
        <p:spPr>
          <a:xfrm>
            <a:off x="8847349" y="26134905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09F19930-1ACA-87B2-DBE7-7601CF7B45A2}"/>
              </a:ext>
            </a:extLst>
          </p:cNvPr>
          <p:cNvCxnSpPr>
            <a:cxnSpLocks/>
          </p:cNvCxnSpPr>
          <p:nvPr/>
        </p:nvCxnSpPr>
        <p:spPr>
          <a:xfrm>
            <a:off x="12128007" y="26134905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5" name="Picture 444" descr="A graph with a line&#10;&#10;Description automatically generated">
            <a:extLst>
              <a:ext uri="{FF2B5EF4-FFF2-40B4-BE49-F238E27FC236}">
                <a16:creationId xmlns:a16="http://schemas.microsoft.com/office/drawing/2014/main" id="{8473231F-6688-4E11-7436-0F052DD247C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962" y="30339700"/>
            <a:ext cx="4572000" cy="3440468"/>
          </a:xfrm>
          <a:prstGeom prst="rect">
            <a:avLst/>
          </a:prstGeom>
        </p:spPr>
      </p:pic>
      <p:pic>
        <p:nvPicPr>
          <p:cNvPr id="447" name="Picture 446" descr="A graph with a line&#10;&#10;Description automatically generated">
            <a:extLst>
              <a:ext uri="{FF2B5EF4-FFF2-40B4-BE49-F238E27FC236}">
                <a16:creationId xmlns:a16="http://schemas.microsoft.com/office/drawing/2014/main" id="{7A2A852A-DC93-45EE-ABE3-C6FCB35D514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377" y="30341714"/>
            <a:ext cx="4572000" cy="3440469"/>
          </a:xfrm>
          <a:prstGeom prst="rect">
            <a:avLst/>
          </a:prstGeom>
        </p:spPr>
      </p:pic>
      <p:pic>
        <p:nvPicPr>
          <p:cNvPr id="449" name="Picture 448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3B40FE80-EC88-FB83-DAEB-0445D413DC8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483" y="30334028"/>
            <a:ext cx="4572000" cy="4070959"/>
          </a:xfrm>
          <a:prstGeom prst="rect">
            <a:avLst/>
          </a:prstGeom>
        </p:spPr>
      </p:pic>
      <p:sp>
        <p:nvSpPr>
          <p:cNvPr id="453" name="TextBox 452">
            <a:extLst>
              <a:ext uri="{FF2B5EF4-FFF2-40B4-BE49-F238E27FC236}">
                <a16:creationId xmlns:a16="http://schemas.microsoft.com/office/drawing/2014/main" id="{36C795EA-DEC9-0FBB-AE7F-0B1C159FAB49}"/>
              </a:ext>
            </a:extLst>
          </p:cNvPr>
          <p:cNvSpPr txBox="1"/>
          <p:nvPr/>
        </p:nvSpPr>
        <p:spPr>
          <a:xfrm>
            <a:off x="2946656" y="34115638"/>
            <a:ext cx="94855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Barcodes</a:t>
            </a:r>
          </a:p>
        </p:txBody>
      </p:sp>
      <p:sp>
        <p:nvSpPr>
          <p:cNvPr id="454" name="TextBox 453">
            <a:extLst>
              <a:ext uri="{FF2B5EF4-FFF2-40B4-BE49-F238E27FC236}">
                <a16:creationId xmlns:a16="http://schemas.microsoft.com/office/drawing/2014/main" id="{505ACE91-7060-A019-ACBE-1E53CE66AD46}"/>
              </a:ext>
            </a:extLst>
          </p:cNvPr>
          <p:cNvSpPr txBox="1"/>
          <p:nvPr/>
        </p:nvSpPr>
        <p:spPr>
          <a:xfrm rot="16200000">
            <a:off x="854164" y="31930974"/>
            <a:ext cx="123422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UMI counts</a:t>
            </a:r>
          </a:p>
        </p:txBody>
      </p:sp>
      <p:sp>
        <p:nvSpPr>
          <p:cNvPr id="455" name="TextBox 454">
            <a:extLst>
              <a:ext uri="{FF2B5EF4-FFF2-40B4-BE49-F238E27FC236}">
                <a16:creationId xmlns:a16="http://schemas.microsoft.com/office/drawing/2014/main" id="{7612815E-3C43-A4AC-15BF-4F920050617E}"/>
              </a:ext>
            </a:extLst>
          </p:cNvPr>
          <p:cNvSpPr txBox="1"/>
          <p:nvPr/>
        </p:nvSpPr>
        <p:spPr>
          <a:xfrm rot="16200000">
            <a:off x="10220420" y="31715288"/>
            <a:ext cx="218855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Sequencing saturation</a:t>
            </a:r>
          </a:p>
        </p:txBody>
      </p:sp>
      <p:sp>
        <p:nvSpPr>
          <p:cNvPr id="456" name="TextBox 455">
            <a:extLst>
              <a:ext uri="{FF2B5EF4-FFF2-40B4-BE49-F238E27FC236}">
                <a16:creationId xmlns:a16="http://schemas.microsoft.com/office/drawing/2014/main" id="{933C1F89-E8A2-EDD3-8382-7ADE7D6C0692}"/>
              </a:ext>
            </a:extLst>
          </p:cNvPr>
          <p:cNvSpPr txBox="1"/>
          <p:nvPr/>
        </p:nvSpPr>
        <p:spPr>
          <a:xfrm>
            <a:off x="12681880" y="33450714"/>
            <a:ext cx="151816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Mean reads/cell</a:t>
            </a:r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CAF19352-8C77-F2C9-6D21-C6C7EE96AF32}"/>
              </a:ext>
            </a:extLst>
          </p:cNvPr>
          <p:cNvSpPr txBox="1"/>
          <p:nvPr/>
        </p:nvSpPr>
        <p:spPr>
          <a:xfrm rot="16200000">
            <a:off x="5555748" y="31930974"/>
            <a:ext cx="170013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Median genes/cell</a:t>
            </a:r>
          </a:p>
        </p:txBody>
      </p:sp>
      <p:sp>
        <p:nvSpPr>
          <p:cNvPr id="458" name="TextBox 457">
            <a:extLst>
              <a:ext uri="{FF2B5EF4-FFF2-40B4-BE49-F238E27FC236}">
                <a16:creationId xmlns:a16="http://schemas.microsoft.com/office/drawing/2014/main" id="{46390ACA-1D35-14A9-494E-1838D99E1401}"/>
              </a:ext>
            </a:extLst>
          </p:cNvPr>
          <p:cNvSpPr txBox="1"/>
          <p:nvPr/>
        </p:nvSpPr>
        <p:spPr>
          <a:xfrm>
            <a:off x="7828168" y="33443629"/>
            <a:ext cx="160523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Mean reads/cell</a:t>
            </a:r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44F9E0A2-C2D2-22A8-28F4-A053F56C1E42}"/>
              </a:ext>
            </a:extLst>
          </p:cNvPr>
          <p:cNvSpPr/>
          <p:nvPr/>
        </p:nvSpPr>
        <p:spPr>
          <a:xfrm rot="1726761">
            <a:off x="1820905" y="30723169"/>
            <a:ext cx="2861386" cy="170917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9" name="TextBox 458">
            <a:extLst>
              <a:ext uri="{FF2B5EF4-FFF2-40B4-BE49-F238E27FC236}">
                <a16:creationId xmlns:a16="http://schemas.microsoft.com/office/drawing/2014/main" id="{3E3D5ED9-00F8-D2AF-9E98-C898EE12E784}"/>
              </a:ext>
            </a:extLst>
          </p:cNvPr>
          <p:cNvSpPr txBox="1"/>
          <p:nvPr/>
        </p:nvSpPr>
        <p:spPr>
          <a:xfrm>
            <a:off x="7997617" y="31523788"/>
            <a:ext cx="2726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2,310 median genes/cell</a:t>
            </a:r>
          </a:p>
        </p:txBody>
      </p:sp>
      <p:sp>
        <p:nvSpPr>
          <p:cNvPr id="461" name="TextBox 460">
            <a:extLst>
              <a:ext uri="{FF2B5EF4-FFF2-40B4-BE49-F238E27FC236}">
                <a16:creationId xmlns:a16="http://schemas.microsoft.com/office/drawing/2014/main" id="{E00152C9-8EDB-D772-83F5-84D687388AF4}"/>
              </a:ext>
            </a:extLst>
          </p:cNvPr>
          <p:cNvSpPr txBox="1"/>
          <p:nvPr/>
        </p:nvSpPr>
        <p:spPr>
          <a:xfrm>
            <a:off x="7995808" y="32289215"/>
            <a:ext cx="3355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dirty="0"/>
              <a:t>24,244 total genes</a:t>
            </a:r>
          </a:p>
        </p:txBody>
      </p:sp>
      <p:sp>
        <p:nvSpPr>
          <p:cNvPr id="463" name="TextBox 462">
            <a:extLst>
              <a:ext uri="{FF2B5EF4-FFF2-40B4-BE49-F238E27FC236}">
                <a16:creationId xmlns:a16="http://schemas.microsoft.com/office/drawing/2014/main" id="{F34B5268-FB92-1E58-9662-C302F70B1E48}"/>
              </a:ext>
            </a:extLst>
          </p:cNvPr>
          <p:cNvSpPr txBox="1"/>
          <p:nvPr/>
        </p:nvSpPr>
        <p:spPr>
          <a:xfrm>
            <a:off x="12476382" y="31012486"/>
            <a:ext cx="29951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dirty="0"/>
              <a:t>8,117 Median UMI counts/cell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1AD764BA-6D54-60DE-AF15-32B32FE71267}"/>
              </a:ext>
            </a:extLst>
          </p:cNvPr>
          <p:cNvSpPr txBox="1"/>
          <p:nvPr/>
        </p:nvSpPr>
        <p:spPr>
          <a:xfrm>
            <a:off x="1932139" y="32830542"/>
            <a:ext cx="4043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dirty="0"/>
              <a:t>37,420 cells recovered / 106K loaded between 2 batches (35%)</a:t>
            </a:r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588" name="TextBox 587">
            <a:extLst>
              <a:ext uri="{FF2B5EF4-FFF2-40B4-BE49-F238E27FC236}">
                <a16:creationId xmlns:a16="http://schemas.microsoft.com/office/drawing/2014/main" id="{1818494E-4167-975F-3828-FEEB68EC528E}"/>
              </a:ext>
            </a:extLst>
          </p:cNvPr>
          <p:cNvSpPr txBox="1"/>
          <p:nvPr/>
        </p:nvSpPr>
        <p:spPr>
          <a:xfrm>
            <a:off x="1821966" y="38570279"/>
            <a:ext cx="31505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dirty="0"/>
              <a:t>Cells identified per hashtag</a:t>
            </a:r>
          </a:p>
          <a:p>
            <a:pPr marL="285750" indent="-285750">
              <a:buClr>
                <a:schemeClr val="tx2"/>
              </a:buClr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4FE346AB-F6F8-E0C3-B221-038F24F40B4C}"/>
              </a:ext>
            </a:extLst>
          </p:cNvPr>
          <p:cNvSpPr txBox="1"/>
          <p:nvPr/>
        </p:nvSpPr>
        <p:spPr>
          <a:xfrm>
            <a:off x="1352002" y="34402730"/>
            <a:ext cx="11561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B. Hashtag Demultiplexing – good discrimination with few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multiplets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and negative GEMs</a:t>
            </a:r>
          </a:p>
        </p:txBody>
      </p:sp>
      <p:grpSp>
        <p:nvGrpSpPr>
          <p:cNvPr id="598" name="Group 597">
            <a:extLst>
              <a:ext uri="{FF2B5EF4-FFF2-40B4-BE49-F238E27FC236}">
                <a16:creationId xmlns:a16="http://schemas.microsoft.com/office/drawing/2014/main" id="{A6C1F4A3-21F1-76D5-86F0-EDEE7CF5E9DB}"/>
              </a:ext>
            </a:extLst>
          </p:cNvPr>
          <p:cNvGrpSpPr/>
          <p:nvPr/>
        </p:nvGrpSpPr>
        <p:grpSpPr>
          <a:xfrm>
            <a:off x="1346582" y="34865062"/>
            <a:ext cx="7772400" cy="3599489"/>
            <a:chOff x="1333494" y="34998719"/>
            <a:chExt cx="7772400" cy="3599489"/>
          </a:xfrm>
        </p:grpSpPr>
        <p:pic>
          <p:nvPicPr>
            <p:cNvPr id="584" name="Picture 583">
              <a:extLst>
                <a:ext uri="{FF2B5EF4-FFF2-40B4-BE49-F238E27FC236}">
                  <a16:creationId xmlns:a16="http://schemas.microsoft.com/office/drawing/2014/main" id="{CEB78FDB-FB69-8BF7-B530-0B9589EFC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333494" y="35035858"/>
              <a:ext cx="7772400" cy="3562350"/>
            </a:xfrm>
            <a:prstGeom prst="rect">
              <a:avLst/>
            </a:prstGeom>
          </p:spPr>
        </p:pic>
        <p:sp>
          <p:nvSpPr>
            <p:cNvPr id="569" name="TextBox 568">
              <a:extLst>
                <a:ext uri="{FF2B5EF4-FFF2-40B4-BE49-F238E27FC236}">
                  <a16:creationId xmlns:a16="http://schemas.microsoft.com/office/drawing/2014/main" id="{C0722C38-8AE8-DB8E-C87F-9231E637792C}"/>
                </a:ext>
              </a:extLst>
            </p:cNvPr>
            <p:cNvSpPr txBox="1"/>
            <p:nvPr/>
          </p:nvSpPr>
          <p:spPr>
            <a:xfrm>
              <a:off x="7092899" y="37065050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6 T1D IAR</a:t>
              </a:r>
            </a:p>
          </p:txBody>
        </p:sp>
        <p:sp>
          <p:nvSpPr>
            <p:cNvPr id="571" name="TextBox 570">
              <a:extLst>
                <a:ext uri="{FF2B5EF4-FFF2-40B4-BE49-F238E27FC236}">
                  <a16:creationId xmlns:a16="http://schemas.microsoft.com/office/drawing/2014/main" id="{D3B294A4-138A-357E-694B-2FA2AB7689F3}"/>
                </a:ext>
              </a:extLst>
            </p:cNvPr>
            <p:cNvSpPr txBox="1"/>
            <p:nvPr/>
          </p:nvSpPr>
          <p:spPr>
            <a:xfrm>
              <a:off x="2114298" y="37065050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6 T1D Polyclonal</a:t>
              </a:r>
            </a:p>
          </p:txBody>
        </p:sp>
        <p:sp>
          <p:nvSpPr>
            <p:cNvPr id="573" name="TextBox 572">
              <a:extLst>
                <a:ext uri="{FF2B5EF4-FFF2-40B4-BE49-F238E27FC236}">
                  <a16:creationId xmlns:a16="http://schemas.microsoft.com/office/drawing/2014/main" id="{51DBCAC3-8139-DB39-F990-F2F7C4E92F9F}"/>
                </a:ext>
              </a:extLst>
            </p:cNvPr>
            <p:cNvSpPr txBox="1"/>
            <p:nvPr/>
          </p:nvSpPr>
          <p:spPr>
            <a:xfrm>
              <a:off x="4561387" y="37065050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6 T1D Microbial</a:t>
              </a:r>
            </a:p>
          </p:txBody>
        </p:sp>
        <p:sp>
          <p:nvSpPr>
            <p:cNvPr id="574" name="TextBox 573">
              <a:extLst>
                <a:ext uri="{FF2B5EF4-FFF2-40B4-BE49-F238E27FC236}">
                  <a16:creationId xmlns:a16="http://schemas.microsoft.com/office/drawing/2014/main" id="{6FC6612E-DDA1-B044-5B07-5BBAA0A02CA5}"/>
                </a:ext>
              </a:extLst>
            </p:cNvPr>
            <p:cNvSpPr txBox="1"/>
            <p:nvPr/>
          </p:nvSpPr>
          <p:spPr>
            <a:xfrm>
              <a:off x="4561387" y="34998719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4 Control Microbial</a:t>
              </a:r>
            </a:p>
          </p:txBody>
        </p:sp>
        <p:sp>
          <p:nvSpPr>
            <p:cNvPr id="575" name="TextBox 574">
              <a:extLst>
                <a:ext uri="{FF2B5EF4-FFF2-40B4-BE49-F238E27FC236}">
                  <a16:creationId xmlns:a16="http://schemas.microsoft.com/office/drawing/2014/main" id="{E3091E7C-6A0E-ABE2-4103-C037CF3101E2}"/>
                </a:ext>
              </a:extLst>
            </p:cNvPr>
            <p:cNvSpPr txBox="1"/>
            <p:nvPr/>
          </p:nvSpPr>
          <p:spPr>
            <a:xfrm>
              <a:off x="7092899" y="34998719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4 Control IAR</a:t>
              </a:r>
            </a:p>
          </p:txBody>
        </p:sp>
        <p:sp>
          <p:nvSpPr>
            <p:cNvPr id="576" name="TextBox 575">
              <a:extLst>
                <a:ext uri="{FF2B5EF4-FFF2-40B4-BE49-F238E27FC236}">
                  <a16:creationId xmlns:a16="http://schemas.microsoft.com/office/drawing/2014/main" id="{204CC0D4-8846-B002-11CD-B09DDB785634}"/>
                </a:ext>
              </a:extLst>
            </p:cNvPr>
            <p:cNvSpPr txBox="1"/>
            <p:nvPr/>
          </p:nvSpPr>
          <p:spPr>
            <a:xfrm>
              <a:off x="2114298" y="34998719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4 Control Polyclonal</a:t>
              </a:r>
            </a:p>
          </p:txBody>
        </p:sp>
        <p:sp>
          <p:nvSpPr>
            <p:cNvPr id="577" name="TextBox 576">
              <a:extLst>
                <a:ext uri="{FF2B5EF4-FFF2-40B4-BE49-F238E27FC236}">
                  <a16:creationId xmlns:a16="http://schemas.microsoft.com/office/drawing/2014/main" id="{5D219C61-E191-4F7A-D3E8-1D0343C9F3C8}"/>
                </a:ext>
              </a:extLst>
            </p:cNvPr>
            <p:cNvSpPr txBox="1"/>
            <p:nvPr/>
          </p:nvSpPr>
          <p:spPr>
            <a:xfrm>
              <a:off x="7092899" y="36064215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2 T1D IAR</a:t>
              </a:r>
            </a:p>
          </p:txBody>
        </p:sp>
        <p:sp>
          <p:nvSpPr>
            <p:cNvPr id="579" name="TextBox 578">
              <a:extLst>
                <a:ext uri="{FF2B5EF4-FFF2-40B4-BE49-F238E27FC236}">
                  <a16:creationId xmlns:a16="http://schemas.microsoft.com/office/drawing/2014/main" id="{5085B75C-F816-E8F8-EE4D-802EB25F7351}"/>
                </a:ext>
              </a:extLst>
            </p:cNvPr>
            <p:cNvSpPr txBox="1"/>
            <p:nvPr/>
          </p:nvSpPr>
          <p:spPr>
            <a:xfrm>
              <a:off x="4561387" y="36064215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2 T1D Microbial</a:t>
              </a:r>
            </a:p>
          </p:txBody>
        </p:sp>
        <p:sp>
          <p:nvSpPr>
            <p:cNvPr id="581" name="TextBox 580">
              <a:extLst>
                <a:ext uri="{FF2B5EF4-FFF2-40B4-BE49-F238E27FC236}">
                  <a16:creationId xmlns:a16="http://schemas.microsoft.com/office/drawing/2014/main" id="{92FE22FF-241B-730E-B134-C910EE3EBD3D}"/>
                </a:ext>
              </a:extLst>
            </p:cNvPr>
            <p:cNvSpPr txBox="1"/>
            <p:nvPr/>
          </p:nvSpPr>
          <p:spPr>
            <a:xfrm>
              <a:off x="2114298" y="36064215"/>
              <a:ext cx="1965960" cy="2923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2 T1D Polyclonal</a:t>
              </a:r>
            </a:p>
          </p:txBody>
        </p:sp>
      </p:grpSp>
      <p:sp>
        <p:nvSpPr>
          <p:cNvPr id="591" name="TextBox 590">
            <a:extLst>
              <a:ext uri="{FF2B5EF4-FFF2-40B4-BE49-F238E27FC236}">
                <a16:creationId xmlns:a16="http://schemas.microsoft.com/office/drawing/2014/main" id="{E978F9DE-8049-B6C7-F6EE-23637BC5ECE9}"/>
              </a:ext>
            </a:extLst>
          </p:cNvPr>
          <p:cNvSpPr txBox="1"/>
          <p:nvPr/>
        </p:nvSpPr>
        <p:spPr>
          <a:xfrm>
            <a:off x="1342071" y="29850309"/>
            <a:ext cx="2445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A. Cell Ranger QC</a:t>
            </a: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F4D1D4BB-79D5-93C2-A45A-448FACDBEA30}"/>
              </a:ext>
            </a:extLst>
          </p:cNvPr>
          <p:cNvSpPr txBox="1"/>
          <p:nvPr/>
        </p:nvSpPr>
        <p:spPr>
          <a:xfrm>
            <a:off x="8517261" y="38981893"/>
            <a:ext cx="3297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C. TCR Recovery ~80%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D6AEEB0D-FF05-C965-76E4-C55FB6C7D6F0}"/>
              </a:ext>
            </a:extLst>
          </p:cNvPr>
          <p:cNvSpPr txBox="1"/>
          <p:nvPr/>
        </p:nvSpPr>
        <p:spPr>
          <a:xfrm>
            <a:off x="17810397" y="20050876"/>
            <a:ext cx="70476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 clusters have all donors and both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studygroups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Most clusters contain appreciable cells of all specificities except 0, which is almost all microbial (foreign antigen-reactive).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IAR T cells present in every cluster.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Polyclonal Ab creates a suitable background landscape.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Clusters 6 and 3 are dominated by a few control donors.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15F2C375-5095-7F5F-BCD5-AAE496187EE5}"/>
              </a:ext>
            </a:extLst>
          </p:cNvPr>
          <p:cNvSpPr txBox="1"/>
          <p:nvPr/>
        </p:nvSpPr>
        <p:spPr>
          <a:xfrm>
            <a:off x="27474366" y="36654826"/>
            <a:ext cx="410337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Multimodal cell-calling consistent with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results (not shown)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reproduce previous islet Ag-reactive TCR repertoire findings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Foreign Ag-reactive cells appear similar to IAR cells with respect to TCRs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Polyclonal cells show minimal sharing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35" name="Group 634">
            <a:extLst>
              <a:ext uri="{FF2B5EF4-FFF2-40B4-BE49-F238E27FC236}">
                <a16:creationId xmlns:a16="http://schemas.microsoft.com/office/drawing/2014/main" id="{11D132A9-18D1-3244-3B67-0FD29A0C31AB}"/>
              </a:ext>
            </a:extLst>
          </p:cNvPr>
          <p:cNvGrpSpPr/>
          <p:nvPr/>
        </p:nvGrpSpPr>
        <p:grpSpPr>
          <a:xfrm>
            <a:off x="9451203" y="34957339"/>
            <a:ext cx="5928694" cy="4005023"/>
            <a:chOff x="9792946" y="34529931"/>
            <a:chExt cx="5928694" cy="4005023"/>
          </a:xfrm>
        </p:grpSpPr>
        <p:grpSp>
          <p:nvGrpSpPr>
            <p:cNvPr id="628" name="Group 627">
              <a:extLst>
                <a:ext uri="{FF2B5EF4-FFF2-40B4-BE49-F238E27FC236}">
                  <a16:creationId xmlns:a16="http://schemas.microsoft.com/office/drawing/2014/main" id="{3BAB2135-6723-740B-DE87-07055C9B677A}"/>
                </a:ext>
              </a:extLst>
            </p:cNvPr>
            <p:cNvGrpSpPr/>
            <p:nvPr/>
          </p:nvGrpSpPr>
          <p:grpSpPr>
            <a:xfrm>
              <a:off x="9792946" y="34529931"/>
              <a:ext cx="5928694" cy="4005023"/>
              <a:chOff x="12860258" y="34609032"/>
              <a:chExt cx="5928694" cy="4005023"/>
            </a:xfrm>
          </p:grpSpPr>
          <p:grpSp>
            <p:nvGrpSpPr>
              <p:cNvPr id="626" name="Group 625">
                <a:extLst>
                  <a:ext uri="{FF2B5EF4-FFF2-40B4-BE49-F238E27FC236}">
                    <a16:creationId xmlns:a16="http://schemas.microsoft.com/office/drawing/2014/main" id="{A1307B01-04E7-88B8-D871-8A125305BA25}"/>
                  </a:ext>
                </a:extLst>
              </p:cNvPr>
              <p:cNvGrpSpPr/>
              <p:nvPr/>
            </p:nvGrpSpPr>
            <p:grpSpPr>
              <a:xfrm>
                <a:off x="12860258" y="34609032"/>
                <a:ext cx="5928694" cy="4005023"/>
                <a:chOff x="14114653" y="34700865"/>
                <a:chExt cx="5928694" cy="4005023"/>
              </a:xfrm>
            </p:grpSpPr>
            <p:pic>
              <p:nvPicPr>
                <p:cNvPr id="338" name="Picture 337">
                  <a:extLst>
                    <a:ext uri="{FF2B5EF4-FFF2-40B4-BE49-F238E27FC236}">
                      <a16:creationId xmlns:a16="http://schemas.microsoft.com/office/drawing/2014/main" id="{36B8E586-D98B-938D-A913-B77610B506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 t="65970" r="66101"/>
                <a:stretch/>
              </p:blipFill>
              <p:spPr>
                <a:xfrm>
                  <a:off x="14114653" y="34738176"/>
                  <a:ext cx="5928694" cy="3967712"/>
                </a:xfrm>
                <a:prstGeom prst="rect">
                  <a:avLst/>
                </a:prstGeom>
              </p:spPr>
            </p:pic>
            <p:sp>
              <p:nvSpPr>
                <p:cNvPr id="624" name="Rectangle 623">
                  <a:extLst>
                    <a:ext uri="{FF2B5EF4-FFF2-40B4-BE49-F238E27FC236}">
                      <a16:creationId xmlns:a16="http://schemas.microsoft.com/office/drawing/2014/main" id="{38A5FB2B-7B2B-3D34-5786-DEBBE9604507}"/>
                    </a:ext>
                  </a:extLst>
                </p:cNvPr>
                <p:cNvSpPr/>
                <p:nvPr/>
              </p:nvSpPr>
              <p:spPr>
                <a:xfrm>
                  <a:off x="14425566" y="35526760"/>
                  <a:ext cx="1519991" cy="2723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TextBox 596">
                  <a:extLst>
                    <a:ext uri="{FF2B5EF4-FFF2-40B4-BE49-F238E27FC236}">
                      <a16:creationId xmlns:a16="http://schemas.microsoft.com/office/drawing/2014/main" id="{9E1C749F-D0F8-2241-023A-D75D48B7E7AE}"/>
                    </a:ext>
                  </a:extLst>
                </p:cNvPr>
                <p:cNvSpPr txBox="1"/>
                <p:nvPr/>
              </p:nvSpPr>
              <p:spPr>
                <a:xfrm>
                  <a:off x="15965878" y="34700865"/>
                  <a:ext cx="1965960" cy="29238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3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4 Control IAR</a:t>
                  </a:r>
                </a:p>
              </p:txBody>
            </p:sp>
          </p:grpSp>
          <p:sp>
            <p:nvSpPr>
              <p:cNvPr id="627" name="Rectangle 626">
                <a:extLst>
                  <a:ext uri="{FF2B5EF4-FFF2-40B4-BE49-F238E27FC236}">
                    <a16:creationId xmlns:a16="http://schemas.microsoft.com/office/drawing/2014/main" id="{DED9FE36-06E1-FF28-0FE2-CE17DD1214D6}"/>
                  </a:ext>
                </a:extLst>
              </p:cNvPr>
              <p:cNvSpPr/>
              <p:nvPr/>
            </p:nvSpPr>
            <p:spPr>
              <a:xfrm>
                <a:off x="13018867" y="34908291"/>
                <a:ext cx="457200" cy="12450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3" name="TextBox 602">
              <a:extLst>
                <a:ext uri="{FF2B5EF4-FFF2-40B4-BE49-F238E27FC236}">
                  <a16:creationId xmlns:a16="http://schemas.microsoft.com/office/drawing/2014/main" id="{D12A5F5E-8433-9054-59AC-63771BFFB224}"/>
                </a:ext>
              </a:extLst>
            </p:cNvPr>
            <p:cNvSpPr txBox="1"/>
            <p:nvPr/>
          </p:nvSpPr>
          <p:spPr>
            <a:xfrm>
              <a:off x="10130028" y="35312316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6 T1D IAR</a:t>
              </a:r>
            </a:p>
          </p:txBody>
        </p:sp>
        <p:sp>
          <p:nvSpPr>
            <p:cNvPr id="604" name="TextBox 603">
              <a:extLst>
                <a:ext uri="{FF2B5EF4-FFF2-40B4-BE49-F238E27FC236}">
                  <a16:creationId xmlns:a16="http://schemas.microsoft.com/office/drawing/2014/main" id="{581C7E39-8DCA-166C-4431-1E8428F9E9DF}"/>
                </a:ext>
              </a:extLst>
            </p:cNvPr>
            <p:cNvSpPr txBox="1"/>
            <p:nvPr/>
          </p:nvSpPr>
          <p:spPr>
            <a:xfrm>
              <a:off x="10130028" y="35619984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6 T1D Polyclonal</a:t>
              </a:r>
            </a:p>
          </p:txBody>
        </p:sp>
        <p:sp>
          <p:nvSpPr>
            <p:cNvPr id="605" name="TextBox 604">
              <a:extLst>
                <a:ext uri="{FF2B5EF4-FFF2-40B4-BE49-F238E27FC236}">
                  <a16:creationId xmlns:a16="http://schemas.microsoft.com/office/drawing/2014/main" id="{EC6F5528-EE53-CDB1-2A69-1848D538824E}"/>
                </a:ext>
              </a:extLst>
            </p:cNvPr>
            <p:cNvSpPr txBox="1"/>
            <p:nvPr/>
          </p:nvSpPr>
          <p:spPr>
            <a:xfrm>
              <a:off x="10130028" y="35466150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6 T1D Microbial</a:t>
              </a:r>
            </a:p>
          </p:txBody>
        </p:sp>
        <p:sp>
          <p:nvSpPr>
            <p:cNvPr id="606" name="TextBox 605">
              <a:extLst>
                <a:ext uri="{FF2B5EF4-FFF2-40B4-BE49-F238E27FC236}">
                  <a16:creationId xmlns:a16="http://schemas.microsoft.com/office/drawing/2014/main" id="{A15ACF04-254F-7F43-FBC5-2B77DC808F7C}"/>
                </a:ext>
              </a:extLst>
            </p:cNvPr>
            <p:cNvSpPr txBox="1"/>
            <p:nvPr/>
          </p:nvSpPr>
          <p:spPr>
            <a:xfrm>
              <a:off x="10130028" y="37761719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 Control Microbial</a:t>
              </a:r>
            </a:p>
          </p:txBody>
        </p:sp>
        <p:sp>
          <p:nvSpPr>
            <p:cNvPr id="607" name="TextBox 606">
              <a:extLst>
                <a:ext uri="{FF2B5EF4-FFF2-40B4-BE49-F238E27FC236}">
                  <a16:creationId xmlns:a16="http://schemas.microsoft.com/office/drawing/2014/main" id="{7EFADC7A-6228-2B1E-0230-C74B5B228DB3}"/>
                </a:ext>
              </a:extLst>
            </p:cNvPr>
            <p:cNvSpPr txBox="1"/>
            <p:nvPr/>
          </p:nvSpPr>
          <p:spPr>
            <a:xfrm>
              <a:off x="10130028" y="37599596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 Control IAR</a:t>
              </a:r>
            </a:p>
          </p:txBody>
        </p:sp>
        <p:sp>
          <p:nvSpPr>
            <p:cNvPr id="608" name="TextBox 607">
              <a:extLst>
                <a:ext uri="{FF2B5EF4-FFF2-40B4-BE49-F238E27FC236}">
                  <a16:creationId xmlns:a16="http://schemas.microsoft.com/office/drawing/2014/main" id="{44470394-0F09-3F19-96F1-BBCA828CEE60}"/>
                </a:ext>
              </a:extLst>
            </p:cNvPr>
            <p:cNvSpPr txBox="1"/>
            <p:nvPr/>
          </p:nvSpPr>
          <p:spPr>
            <a:xfrm>
              <a:off x="10131896" y="37906543"/>
              <a:ext cx="1570900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 Control Polyclonal</a:t>
              </a:r>
            </a:p>
          </p:txBody>
        </p:sp>
        <p:sp>
          <p:nvSpPr>
            <p:cNvPr id="609" name="TextBox 608">
              <a:extLst>
                <a:ext uri="{FF2B5EF4-FFF2-40B4-BE49-F238E27FC236}">
                  <a16:creationId xmlns:a16="http://schemas.microsoft.com/office/drawing/2014/main" id="{2F1D15AA-7F10-4BF8-9350-DFE4E71D0E1B}"/>
                </a:ext>
              </a:extLst>
            </p:cNvPr>
            <p:cNvSpPr txBox="1"/>
            <p:nvPr/>
          </p:nvSpPr>
          <p:spPr>
            <a:xfrm>
              <a:off x="10130028" y="37142140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 T1D IAR</a:t>
              </a:r>
            </a:p>
          </p:txBody>
        </p:sp>
        <p:sp>
          <p:nvSpPr>
            <p:cNvPr id="610" name="TextBox 609">
              <a:extLst>
                <a:ext uri="{FF2B5EF4-FFF2-40B4-BE49-F238E27FC236}">
                  <a16:creationId xmlns:a16="http://schemas.microsoft.com/office/drawing/2014/main" id="{9F35F8F9-1AC4-FA69-93E0-9E614E456017}"/>
                </a:ext>
              </a:extLst>
            </p:cNvPr>
            <p:cNvSpPr txBox="1"/>
            <p:nvPr/>
          </p:nvSpPr>
          <p:spPr>
            <a:xfrm>
              <a:off x="10130028" y="37300020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 T1D Microbial</a:t>
              </a:r>
            </a:p>
          </p:txBody>
        </p:sp>
        <p:sp>
          <p:nvSpPr>
            <p:cNvPr id="611" name="TextBox 610">
              <a:extLst>
                <a:ext uri="{FF2B5EF4-FFF2-40B4-BE49-F238E27FC236}">
                  <a16:creationId xmlns:a16="http://schemas.microsoft.com/office/drawing/2014/main" id="{767A7A6B-04B7-EF2A-B703-3CAB936602BC}"/>
                </a:ext>
              </a:extLst>
            </p:cNvPr>
            <p:cNvSpPr txBox="1"/>
            <p:nvPr/>
          </p:nvSpPr>
          <p:spPr>
            <a:xfrm>
              <a:off x="10130028" y="37449808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 T1D Polyclonal</a:t>
              </a:r>
            </a:p>
          </p:txBody>
        </p:sp>
        <p:sp>
          <p:nvSpPr>
            <p:cNvPr id="612" name="TextBox 611">
              <a:extLst>
                <a:ext uri="{FF2B5EF4-FFF2-40B4-BE49-F238E27FC236}">
                  <a16:creationId xmlns:a16="http://schemas.microsoft.com/office/drawing/2014/main" id="{EE6AC0DA-72AC-E16D-1934-21466CF64ECA}"/>
                </a:ext>
              </a:extLst>
            </p:cNvPr>
            <p:cNvSpPr txBox="1"/>
            <p:nvPr/>
          </p:nvSpPr>
          <p:spPr>
            <a:xfrm>
              <a:off x="10130028" y="36385108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4 Control Microbial</a:t>
              </a:r>
            </a:p>
          </p:txBody>
        </p:sp>
        <p:sp>
          <p:nvSpPr>
            <p:cNvPr id="613" name="TextBox 612">
              <a:extLst>
                <a:ext uri="{FF2B5EF4-FFF2-40B4-BE49-F238E27FC236}">
                  <a16:creationId xmlns:a16="http://schemas.microsoft.com/office/drawing/2014/main" id="{86D2EFCC-956D-95FC-CC85-96666AC5AA2B}"/>
                </a:ext>
              </a:extLst>
            </p:cNvPr>
            <p:cNvSpPr txBox="1"/>
            <p:nvPr/>
          </p:nvSpPr>
          <p:spPr>
            <a:xfrm>
              <a:off x="10130028" y="36227228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4 Control IAR</a:t>
              </a:r>
            </a:p>
          </p:txBody>
        </p:sp>
        <p:sp>
          <p:nvSpPr>
            <p:cNvPr id="614" name="TextBox 613">
              <a:extLst>
                <a:ext uri="{FF2B5EF4-FFF2-40B4-BE49-F238E27FC236}">
                  <a16:creationId xmlns:a16="http://schemas.microsoft.com/office/drawing/2014/main" id="{1CA6421B-A3B7-F9F3-EC60-AEC6B2D8FACE}"/>
                </a:ext>
              </a:extLst>
            </p:cNvPr>
            <p:cNvSpPr txBox="1"/>
            <p:nvPr/>
          </p:nvSpPr>
          <p:spPr>
            <a:xfrm>
              <a:off x="10130028" y="36992352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3 Control Polyclonal</a:t>
              </a:r>
            </a:p>
          </p:txBody>
        </p:sp>
        <p:sp>
          <p:nvSpPr>
            <p:cNvPr id="615" name="TextBox 614">
              <a:extLst>
                <a:ext uri="{FF2B5EF4-FFF2-40B4-BE49-F238E27FC236}">
                  <a16:creationId xmlns:a16="http://schemas.microsoft.com/office/drawing/2014/main" id="{87641031-1F24-ECB4-A6EB-B1037D5FD674}"/>
                </a:ext>
              </a:extLst>
            </p:cNvPr>
            <p:cNvSpPr txBox="1"/>
            <p:nvPr/>
          </p:nvSpPr>
          <p:spPr>
            <a:xfrm>
              <a:off x="10130028" y="36842564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3 Control Microbial</a:t>
              </a:r>
            </a:p>
          </p:txBody>
        </p:sp>
        <p:sp>
          <p:nvSpPr>
            <p:cNvPr id="616" name="TextBox 615">
              <a:extLst>
                <a:ext uri="{FF2B5EF4-FFF2-40B4-BE49-F238E27FC236}">
                  <a16:creationId xmlns:a16="http://schemas.microsoft.com/office/drawing/2014/main" id="{64E8C7E3-576C-D44B-E65A-50E42B610078}"/>
                </a:ext>
              </a:extLst>
            </p:cNvPr>
            <p:cNvSpPr txBox="1"/>
            <p:nvPr/>
          </p:nvSpPr>
          <p:spPr>
            <a:xfrm>
              <a:off x="10130028" y="36535093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4 Control Polyclonal</a:t>
              </a:r>
            </a:p>
          </p:txBody>
        </p:sp>
        <p:sp>
          <p:nvSpPr>
            <p:cNvPr id="617" name="TextBox 616">
              <a:extLst>
                <a:ext uri="{FF2B5EF4-FFF2-40B4-BE49-F238E27FC236}">
                  <a16:creationId xmlns:a16="http://schemas.microsoft.com/office/drawing/2014/main" id="{637F5F56-E8EE-13F3-94A8-A6678A3594CE}"/>
                </a:ext>
              </a:extLst>
            </p:cNvPr>
            <p:cNvSpPr txBox="1"/>
            <p:nvPr/>
          </p:nvSpPr>
          <p:spPr>
            <a:xfrm>
              <a:off x="10130028" y="36688730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3 Control IAR</a:t>
              </a:r>
            </a:p>
          </p:txBody>
        </p:sp>
        <p:sp>
          <p:nvSpPr>
            <p:cNvPr id="618" name="TextBox 617">
              <a:extLst>
                <a:ext uri="{FF2B5EF4-FFF2-40B4-BE49-F238E27FC236}">
                  <a16:creationId xmlns:a16="http://schemas.microsoft.com/office/drawing/2014/main" id="{C915E82F-3A3A-B1F8-1CF2-C1BC92047C66}"/>
                </a:ext>
              </a:extLst>
            </p:cNvPr>
            <p:cNvSpPr txBox="1"/>
            <p:nvPr/>
          </p:nvSpPr>
          <p:spPr>
            <a:xfrm>
              <a:off x="10130028" y="35773818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 T1D IAR</a:t>
              </a:r>
            </a:p>
          </p:txBody>
        </p:sp>
        <p:sp>
          <p:nvSpPr>
            <p:cNvPr id="619" name="TextBox 618">
              <a:extLst>
                <a:ext uri="{FF2B5EF4-FFF2-40B4-BE49-F238E27FC236}">
                  <a16:creationId xmlns:a16="http://schemas.microsoft.com/office/drawing/2014/main" id="{72C2D75B-E1BB-6028-D396-5991B78DB429}"/>
                </a:ext>
              </a:extLst>
            </p:cNvPr>
            <p:cNvSpPr txBox="1"/>
            <p:nvPr/>
          </p:nvSpPr>
          <p:spPr>
            <a:xfrm>
              <a:off x="10130028" y="36073394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 T1D Polyclonal</a:t>
              </a:r>
            </a:p>
          </p:txBody>
        </p:sp>
        <p:sp>
          <p:nvSpPr>
            <p:cNvPr id="620" name="TextBox 619">
              <a:extLst>
                <a:ext uri="{FF2B5EF4-FFF2-40B4-BE49-F238E27FC236}">
                  <a16:creationId xmlns:a16="http://schemas.microsoft.com/office/drawing/2014/main" id="{751BBD82-241C-9579-BC69-2F8314947C79}"/>
                </a:ext>
              </a:extLst>
            </p:cNvPr>
            <p:cNvSpPr txBox="1"/>
            <p:nvPr/>
          </p:nvSpPr>
          <p:spPr>
            <a:xfrm>
              <a:off x="10130028" y="35919560"/>
              <a:ext cx="1572768" cy="137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 T1D Microbial</a:t>
              </a:r>
            </a:p>
          </p:txBody>
        </p:sp>
      </p:grpSp>
      <p:sp>
        <p:nvSpPr>
          <p:cNvPr id="729" name="TextBox 728">
            <a:extLst>
              <a:ext uri="{FF2B5EF4-FFF2-40B4-BE49-F238E27FC236}">
                <a16:creationId xmlns:a16="http://schemas.microsoft.com/office/drawing/2014/main" id="{C26997A9-462B-749A-2201-EC60ED17FF07}"/>
              </a:ext>
            </a:extLst>
          </p:cNvPr>
          <p:cNvSpPr txBox="1"/>
          <p:nvPr/>
        </p:nvSpPr>
        <p:spPr>
          <a:xfrm>
            <a:off x="17337454" y="5402149"/>
            <a:ext cx="411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Davies-Bouldin Index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Maximize pairwise inter-cluster distances and minimize intra-cluster variances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92B78670-8430-B030-5C8B-E9E929A386F7}"/>
              </a:ext>
            </a:extLst>
          </p:cNvPr>
          <p:cNvSpPr txBox="1"/>
          <p:nvPr/>
        </p:nvSpPr>
        <p:spPr>
          <a:xfrm>
            <a:off x="22391116" y="5402149"/>
            <a:ext cx="411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Calinksi-Harabasz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Index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Maximize inter-cluster variance and minimize intra-cluster variances.</a:t>
            </a:r>
          </a:p>
        </p:txBody>
      </p:sp>
      <p:sp>
        <p:nvSpPr>
          <p:cNvPr id="731" name="TextBox 730">
            <a:extLst>
              <a:ext uri="{FF2B5EF4-FFF2-40B4-BE49-F238E27FC236}">
                <a16:creationId xmlns:a16="http://schemas.microsoft.com/office/drawing/2014/main" id="{81DAF322-04F9-7465-F64F-48B83C3EE566}"/>
              </a:ext>
            </a:extLst>
          </p:cNvPr>
          <p:cNvSpPr txBox="1"/>
          <p:nvPr/>
        </p:nvSpPr>
        <p:spPr>
          <a:xfrm>
            <a:off x="27444777" y="5402149"/>
            <a:ext cx="411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Median Silhouette Score</a:t>
            </a:r>
          </a:p>
          <a:p>
            <a:pPr marL="342900" indent="-342900">
              <a:buClr>
                <a:srgbClr val="08A0D6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Minimize intra-cluster distances and maximize distances to nearest cluster.</a:t>
            </a:r>
          </a:p>
        </p:txBody>
      </p:sp>
      <p:grpSp>
        <p:nvGrpSpPr>
          <p:cNvPr id="1139" name="Group 1138">
            <a:extLst>
              <a:ext uri="{FF2B5EF4-FFF2-40B4-BE49-F238E27FC236}">
                <a16:creationId xmlns:a16="http://schemas.microsoft.com/office/drawing/2014/main" id="{C0CF5E0C-2107-50E1-5E62-057B322590ED}"/>
              </a:ext>
            </a:extLst>
          </p:cNvPr>
          <p:cNvGrpSpPr>
            <a:grpSpLocks noChangeAspect="1"/>
          </p:cNvGrpSpPr>
          <p:nvPr/>
        </p:nvGrpSpPr>
        <p:grpSpPr>
          <a:xfrm>
            <a:off x="17889029" y="6955934"/>
            <a:ext cx="3002103" cy="2130552"/>
            <a:chOff x="17430892" y="6990717"/>
            <a:chExt cx="3524332" cy="2501171"/>
          </a:xfrm>
        </p:grpSpPr>
        <p:grpSp>
          <p:nvGrpSpPr>
            <p:cNvPr id="732" name="Group 731">
              <a:extLst>
                <a:ext uri="{FF2B5EF4-FFF2-40B4-BE49-F238E27FC236}">
                  <a16:creationId xmlns:a16="http://schemas.microsoft.com/office/drawing/2014/main" id="{FFB15683-C5D8-9EAD-6C56-8B78A4C9B280}"/>
                </a:ext>
              </a:extLst>
            </p:cNvPr>
            <p:cNvGrpSpPr/>
            <p:nvPr/>
          </p:nvGrpSpPr>
          <p:grpSpPr>
            <a:xfrm>
              <a:off x="18376958" y="6990717"/>
              <a:ext cx="975883" cy="1049834"/>
              <a:chOff x="9372600" y="718406"/>
              <a:chExt cx="975883" cy="1049834"/>
            </a:xfrm>
          </p:grpSpPr>
          <p:sp>
            <p:nvSpPr>
              <p:cNvPr id="733" name="Oval 732">
                <a:extLst>
                  <a:ext uri="{FF2B5EF4-FFF2-40B4-BE49-F238E27FC236}">
                    <a16:creationId xmlns:a16="http://schemas.microsoft.com/office/drawing/2014/main" id="{F2D76866-44E8-27CD-81C1-78A372F4F885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4" name="Oval 733">
                <a:extLst>
                  <a:ext uri="{FF2B5EF4-FFF2-40B4-BE49-F238E27FC236}">
                    <a16:creationId xmlns:a16="http://schemas.microsoft.com/office/drawing/2014/main" id="{571A19F0-3C62-7928-0606-956711662AD9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5" name="Oval 734">
                <a:extLst>
                  <a:ext uri="{FF2B5EF4-FFF2-40B4-BE49-F238E27FC236}">
                    <a16:creationId xmlns:a16="http://schemas.microsoft.com/office/drawing/2014/main" id="{498BBA6D-9FCF-AC5B-0197-950EBC029F71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6" name="Oval 735">
                <a:extLst>
                  <a:ext uri="{FF2B5EF4-FFF2-40B4-BE49-F238E27FC236}">
                    <a16:creationId xmlns:a16="http://schemas.microsoft.com/office/drawing/2014/main" id="{D730B15B-F73F-08C0-FB7B-607E84EB8D64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7" name="Oval 736">
                <a:extLst>
                  <a:ext uri="{FF2B5EF4-FFF2-40B4-BE49-F238E27FC236}">
                    <a16:creationId xmlns:a16="http://schemas.microsoft.com/office/drawing/2014/main" id="{8A4E68B3-D0BF-1D12-6932-48DD8CD081C4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8" name="Oval 737">
                <a:extLst>
                  <a:ext uri="{FF2B5EF4-FFF2-40B4-BE49-F238E27FC236}">
                    <a16:creationId xmlns:a16="http://schemas.microsoft.com/office/drawing/2014/main" id="{A9C67D8F-4724-AFD9-B99D-3748360D2BB0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9" name="Group 738">
              <a:extLst>
                <a:ext uri="{FF2B5EF4-FFF2-40B4-BE49-F238E27FC236}">
                  <a16:creationId xmlns:a16="http://schemas.microsoft.com/office/drawing/2014/main" id="{926B7975-499E-EB62-72BF-108270BE36DD}"/>
                </a:ext>
              </a:extLst>
            </p:cNvPr>
            <p:cNvGrpSpPr/>
            <p:nvPr/>
          </p:nvGrpSpPr>
          <p:grpSpPr>
            <a:xfrm>
              <a:off x="17430892" y="8593334"/>
              <a:ext cx="723900" cy="832212"/>
              <a:chOff x="8324934" y="2400172"/>
              <a:chExt cx="723900" cy="832212"/>
            </a:xfrm>
          </p:grpSpPr>
          <p:sp>
            <p:nvSpPr>
              <p:cNvPr id="740" name="Oval 739">
                <a:extLst>
                  <a:ext uri="{FF2B5EF4-FFF2-40B4-BE49-F238E27FC236}">
                    <a16:creationId xmlns:a16="http://schemas.microsoft.com/office/drawing/2014/main" id="{B182FA02-66F7-8249-3F8D-17BC2731BC3D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1" name="Oval 740">
                <a:extLst>
                  <a:ext uri="{FF2B5EF4-FFF2-40B4-BE49-F238E27FC236}">
                    <a16:creationId xmlns:a16="http://schemas.microsoft.com/office/drawing/2014/main" id="{F927889B-9FE1-E960-EC69-51F086950EF1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2" name="Oval 741">
                <a:extLst>
                  <a:ext uri="{FF2B5EF4-FFF2-40B4-BE49-F238E27FC236}">
                    <a16:creationId xmlns:a16="http://schemas.microsoft.com/office/drawing/2014/main" id="{DDD32EC0-D8AD-0999-D50F-EE76F879ADD3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3" name="Oval 742">
                <a:extLst>
                  <a:ext uri="{FF2B5EF4-FFF2-40B4-BE49-F238E27FC236}">
                    <a16:creationId xmlns:a16="http://schemas.microsoft.com/office/drawing/2014/main" id="{A1B5F0FE-D1B3-6FD8-DD7D-B7DA424EE61F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4" name="Oval 743">
                <a:extLst>
                  <a:ext uri="{FF2B5EF4-FFF2-40B4-BE49-F238E27FC236}">
                    <a16:creationId xmlns:a16="http://schemas.microsoft.com/office/drawing/2014/main" id="{463AA98E-2B8B-4445-D641-22E5B0760DA8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5" name="Oval 744">
                <a:extLst>
                  <a:ext uri="{FF2B5EF4-FFF2-40B4-BE49-F238E27FC236}">
                    <a16:creationId xmlns:a16="http://schemas.microsoft.com/office/drawing/2014/main" id="{1A9250C6-801F-363F-C00A-06ACCB20499A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6" name="Group 745">
              <a:extLst>
                <a:ext uri="{FF2B5EF4-FFF2-40B4-BE49-F238E27FC236}">
                  <a16:creationId xmlns:a16="http://schemas.microsoft.com/office/drawing/2014/main" id="{CD9E8224-2BF2-7A7A-82C3-4D15F65EB83F}"/>
                </a:ext>
              </a:extLst>
            </p:cNvPr>
            <p:cNvGrpSpPr/>
            <p:nvPr/>
          </p:nvGrpSpPr>
          <p:grpSpPr>
            <a:xfrm>
              <a:off x="20472624" y="8924773"/>
              <a:ext cx="482600" cy="567115"/>
              <a:chOff x="10348483" y="2411435"/>
              <a:chExt cx="482600" cy="567115"/>
            </a:xfrm>
          </p:grpSpPr>
          <p:sp>
            <p:nvSpPr>
              <p:cNvPr id="747" name="Oval 746">
                <a:extLst>
                  <a:ext uri="{FF2B5EF4-FFF2-40B4-BE49-F238E27FC236}">
                    <a16:creationId xmlns:a16="http://schemas.microsoft.com/office/drawing/2014/main" id="{28E638DD-3627-D03D-BF7D-0E295F851FC9}"/>
                  </a:ext>
                </a:extLst>
              </p:cNvPr>
              <p:cNvSpPr/>
              <p:nvPr/>
            </p:nvSpPr>
            <p:spPr>
              <a:xfrm>
                <a:off x="10424683" y="2411435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66F98856-E37A-CFC9-AB36-A2331B6E8D83}"/>
                  </a:ext>
                </a:extLst>
              </p:cNvPr>
              <p:cNvSpPr/>
              <p:nvPr/>
            </p:nvSpPr>
            <p:spPr>
              <a:xfrm>
                <a:off x="10348483" y="260840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9" name="Oval 748">
                <a:extLst>
                  <a:ext uri="{FF2B5EF4-FFF2-40B4-BE49-F238E27FC236}">
                    <a16:creationId xmlns:a16="http://schemas.microsoft.com/office/drawing/2014/main" id="{92E3C63A-D729-B9DE-0A94-9ED99EA4D5CC}"/>
                  </a:ext>
                </a:extLst>
              </p:cNvPr>
              <p:cNvSpPr/>
              <p:nvPr/>
            </p:nvSpPr>
            <p:spPr>
              <a:xfrm>
                <a:off x="10602483" y="268282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0" name="Oval 749">
                <a:extLst>
                  <a:ext uri="{FF2B5EF4-FFF2-40B4-BE49-F238E27FC236}">
                    <a16:creationId xmlns:a16="http://schemas.microsoft.com/office/drawing/2014/main" id="{B57B3B4F-EADF-E447-7DC7-7319E8AB6D8E}"/>
                  </a:ext>
                </a:extLst>
              </p:cNvPr>
              <p:cNvSpPr/>
              <p:nvPr/>
            </p:nvSpPr>
            <p:spPr>
              <a:xfrm>
                <a:off x="10475483" y="2749950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1" name="Oval 750">
                <a:extLst>
                  <a:ext uri="{FF2B5EF4-FFF2-40B4-BE49-F238E27FC236}">
                    <a16:creationId xmlns:a16="http://schemas.microsoft.com/office/drawing/2014/main" id="{C471EE1F-C65E-BF77-427B-AA8E92376FBD}"/>
                  </a:ext>
                </a:extLst>
              </p:cNvPr>
              <p:cNvSpPr/>
              <p:nvPr/>
            </p:nvSpPr>
            <p:spPr>
              <a:xfrm>
                <a:off x="10513583" y="266687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2" name="Oval 751">
                <a:extLst>
                  <a:ext uri="{FF2B5EF4-FFF2-40B4-BE49-F238E27FC236}">
                    <a16:creationId xmlns:a16="http://schemas.microsoft.com/office/drawing/2014/main" id="{0FD6E526-046B-BA77-7DE1-E56924F2FF0D}"/>
                  </a:ext>
                </a:extLst>
              </p:cNvPr>
              <p:cNvSpPr/>
              <p:nvPr/>
            </p:nvSpPr>
            <p:spPr>
              <a:xfrm>
                <a:off x="10577083" y="249736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53" name="Straight Connector 752">
              <a:extLst>
                <a:ext uri="{FF2B5EF4-FFF2-40B4-BE49-F238E27FC236}">
                  <a16:creationId xmlns:a16="http://schemas.microsoft.com/office/drawing/2014/main" id="{E7C1E7EA-4669-4BA4-A275-21E5AA50C656}"/>
                </a:ext>
              </a:extLst>
            </p:cNvPr>
            <p:cNvCxnSpPr>
              <a:cxnSpLocks/>
              <a:endCxn id="744" idx="3"/>
            </p:cNvCxnSpPr>
            <p:nvPr/>
          </p:nvCxnSpPr>
          <p:spPr>
            <a:xfrm flipH="1">
              <a:off x="17680270" y="7589252"/>
              <a:ext cx="1204688" cy="1441814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5" name="Straight Connector 754">
              <a:extLst>
                <a:ext uri="{FF2B5EF4-FFF2-40B4-BE49-F238E27FC236}">
                  <a16:creationId xmlns:a16="http://schemas.microsoft.com/office/drawing/2014/main" id="{1662F40A-12EC-D53F-4ED9-24DBE7431F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88484" y="8717120"/>
              <a:ext cx="85558" cy="31014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0" name="Straight Connector 759">
              <a:extLst>
                <a:ext uri="{FF2B5EF4-FFF2-40B4-BE49-F238E27FC236}">
                  <a16:creationId xmlns:a16="http://schemas.microsoft.com/office/drawing/2014/main" id="{858CDF76-1518-BB6D-156F-ADB0D923DC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87983" y="8895087"/>
              <a:ext cx="352425" cy="13970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1" name="Straight Connector 760">
              <a:extLst>
                <a:ext uri="{FF2B5EF4-FFF2-40B4-BE49-F238E27FC236}">
                  <a16:creationId xmlns:a16="http://schemas.microsoft.com/office/drawing/2014/main" id="{30D0E36B-7423-1EA9-4BB4-46E14C725D4C}"/>
                </a:ext>
              </a:extLst>
            </p:cNvPr>
            <p:cNvCxnSpPr>
              <a:cxnSpLocks/>
            </p:cNvCxnSpPr>
            <p:nvPr/>
          </p:nvCxnSpPr>
          <p:spPr>
            <a:xfrm>
              <a:off x="17542267" y="8914048"/>
              <a:ext cx="139366" cy="11438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2" name="Straight Connector 761">
              <a:extLst>
                <a:ext uri="{FF2B5EF4-FFF2-40B4-BE49-F238E27FC236}">
                  <a16:creationId xmlns:a16="http://schemas.microsoft.com/office/drawing/2014/main" id="{5D830C76-E1D7-5555-E0A9-9380C76894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91158" y="8945720"/>
              <a:ext cx="74445" cy="8589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3" name="Straight Connector 762">
              <a:extLst>
                <a:ext uri="{FF2B5EF4-FFF2-40B4-BE49-F238E27FC236}">
                  <a16:creationId xmlns:a16="http://schemas.microsoft.com/office/drawing/2014/main" id="{C2CF8873-6AAA-705E-8067-DCA765AB4AF9}"/>
                </a:ext>
              </a:extLst>
            </p:cNvPr>
            <p:cNvCxnSpPr>
              <a:cxnSpLocks/>
              <a:stCxn id="744" idx="3"/>
            </p:cNvCxnSpPr>
            <p:nvPr/>
          </p:nvCxnSpPr>
          <p:spPr>
            <a:xfrm flipH="1">
              <a:off x="17580284" y="9031066"/>
              <a:ext cx="99986" cy="28484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4" name="Straight Connector 763">
              <a:extLst>
                <a:ext uri="{FF2B5EF4-FFF2-40B4-BE49-F238E27FC236}">
                  <a16:creationId xmlns:a16="http://schemas.microsoft.com/office/drawing/2014/main" id="{BCE905EF-CED5-A493-F28E-B2B7BF168957}"/>
                </a:ext>
              </a:extLst>
            </p:cNvPr>
            <p:cNvCxnSpPr>
              <a:cxnSpLocks/>
            </p:cNvCxnSpPr>
            <p:nvPr/>
          </p:nvCxnSpPr>
          <p:spPr>
            <a:xfrm>
              <a:off x="17681633" y="9044942"/>
              <a:ext cx="9525" cy="882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5" name="Straight Connector 764">
              <a:extLst>
                <a:ext uri="{FF2B5EF4-FFF2-40B4-BE49-F238E27FC236}">
                  <a16:creationId xmlns:a16="http://schemas.microsoft.com/office/drawing/2014/main" id="{781B2214-BB7B-7630-D490-7EB75B18E5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884958" y="7594495"/>
              <a:ext cx="358775" cy="4646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6" name="Straight Connector 765">
              <a:extLst>
                <a:ext uri="{FF2B5EF4-FFF2-40B4-BE49-F238E27FC236}">
                  <a16:creationId xmlns:a16="http://schemas.microsoft.com/office/drawing/2014/main" id="{A47EC151-4829-4FCD-573D-0C1BC70FFDDE}"/>
                </a:ext>
              </a:extLst>
            </p:cNvPr>
            <p:cNvCxnSpPr>
              <a:cxnSpLocks/>
            </p:cNvCxnSpPr>
            <p:nvPr/>
          </p:nvCxnSpPr>
          <p:spPr>
            <a:xfrm>
              <a:off x="18486496" y="7460617"/>
              <a:ext cx="392112" cy="12863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7" name="Straight Connector 766">
              <a:extLst>
                <a:ext uri="{FF2B5EF4-FFF2-40B4-BE49-F238E27FC236}">
                  <a16:creationId xmlns:a16="http://schemas.microsoft.com/office/drawing/2014/main" id="{66B19FAB-D169-5A59-9D4A-9081170E24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69070" y="7108230"/>
              <a:ext cx="115888" cy="48510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8" name="Straight Connector 767">
              <a:extLst>
                <a:ext uri="{FF2B5EF4-FFF2-40B4-BE49-F238E27FC236}">
                  <a16:creationId xmlns:a16="http://schemas.microsoft.com/office/drawing/2014/main" id="{89409331-2485-27D6-8A02-AFE729CBC62C}"/>
                </a:ext>
              </a:extLst>
            </p:cNvPr>
            <p:cNvCxnSpPr>
              <a:cxnSpLocks/>
            </p:cNvCxnSpPr>
            <p:nvPr/>
          </p:nvCxnSpPr>
          <p:spPr>
            <a:xfrm>
              <a:off x="18757958" y="7486638"/>
              <a:ext cx="127000" cy="10669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9" name="Straight Connector 768">
              <a:extLst>
                <a:ext uri="{FF2B5EF4-FFF2-40B4-BE49-F238E27FC236}">
                  <a16:creationId xmlns:a16="http://schemas.microsoft.com/office/drawing/2014/main" id="{A2B96A66-E62B-9F2C-BF49-8FF0CD90EE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88133" y="7276485"/>
              <a:ext cx="136525" cy="31685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0" name="Straight Connector 769">
              <a:extLst>
                <a:ext uri="{FF2B5EF4-FFF2-40B4-BE49-F238E27FC236}">
                  <a16:creationId xmlns:a16="http://schemas.microsoft.com/office/drawing/2014/main" id="{09C50B08-F109-05D2-446D-D024A5F9B2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57958" y="7602862"/>
              <a:ext cx="120650" cy="32930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8" name="Group 1137">
            <a:extLst>
              <a:ext uri="{FF2B5EF4-FFF2-40B4-BE49-F238E27FC236}">
                <a16:creationId xmlns:a16="http://schemas.microsoft.com/office/drawing/2014/main" id="{776DB6A7-8C8E-5E7E-2364-E7F6964402D4}"/>
              </a:ext>
            </a:extLst>
          </p:cNvPr>
          <p:cNvGrpSpPr>
            <a:grpSpLocks noChangeAspect="1"/>
          </p:cNvGrpSpPr>
          <p:nvPr/>
        </p:nvGrpSpPr>
        <p:grpSpPr>
          <a:xfrm>
            <a:off x="23015730" y="6955934"/>
            <a:ext cx="3002103" cy="2130552"/>
            <a:chOff x="22748629" y="6895118"/>
            <a:chExt cx="3524332" cy="2501171"/>
          </a:xfrm>
        </p:grpSpPr>
        <p:grpSp>
          <p:nvGrpSpPr>
            <p:cNvPr id="812" name="Group 811">
              <a:extLst>
                <a:ext uri="{FF2B5EF4-FFF2-40B4-BE49-F238E27FC236}">
                  <a16:creationId xmlns:a16="http://schemas.microsoft.com/office/drawing/2014/main" id="{AF43B01F-ACDD-1BBF-DE39-000D43BBD328}"/>
                </a:ext>
              </a:extLst>
            </p:cNvPr>
            <p:cNvGrpSpPr/>
            <p:nvPr/>
          </p:nvGrpSpPr>
          <p:grpSpPr>
            <a:xfrm>
              <a:off x="23694695" y="6895118"/>
              <a:ext cx="975883" cy="1049834"/>
              <a:chOff x="9372600" y="718406"/>
              <a:chExt cx="975883" cy="1049834"/>
            </a:xfrm>
          </p:grpSpPr>
          <p:sp>
            <p:nvSpPr>
              <p:cNvPr id="813" name="Oval 812">
                <a:extLst>
                  <a:ext uri="{FF2B5EF4-FFF2-40B4-BE49-F238E27FC236}">
                    <a16:creationId xmlns:a16="http://schemas.microsoft.com/office/drawing/2014/main" id="{67B9927A-D1C7-33A8-03CC-BFA8979C891B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4" name="Oval 813">
                <a:extLst>
                  <a:ext uri="{FF2B5EF4-FFF2-40B4-BE49-F238E27FC236}">
                    <a16:creationId xmlns:a16="http://schemas.microsoft.com/office/drawing/2014/main" id="{CD0242D0-1D11-9FD2-2709-AC3AC7017431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5" name="Oval 814">
                <a:extLst>
                  <a:ext uri="{FF2B5EF4-FFF2-40B4-BE49-F238E27FC236}">
                    <a16:creationId xmlns:a16="http://schemas.microsoft.com/office/drawing/2014/main" id="{EF71D065-3455-DD0C-FCEB-1BC1308D22A1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6" name="Oval 815">
                <a:extLst>
                  <a:ext uri="{FF2B5EF4-FFF2-40B4-BE49-F238E27FC236}">
                    <a16:creationId xmlns:a16="http://schemas.microsoft.com/office/drawing/2014/main" id="{D7ABADFC-AD0F-DF90-7D29-C0048361E111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7" name="Oval 816">
                <a:extLst>
                  <a:ext uri="{FF2B5EF4-FFF2-40B4-BE49-F238E27FC236}">
                    <a16:creationId xmlns:a16="http://schemas.microsoft.com/office/drawing/2014/main" id="{B8FA217F-1D3A-4F96-ECC9-6FBE4CC8E923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8" name="Oval 817">
                <a:extLst>
                  <a:ext uri="{FF2B5EF4-FFF2-40B4-BE49-F238E27FC236}">
                    <a16:creationId xmlns:a16="http://schemas.microsoft.com/office/drawing/2014/main" id="{A1351223-2A33-6420-CD45-00AD172F469C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9" name="Group 818">
              <a:extLst>
                <a:ext uri="{FF2B5EF4-FFF2-40B4-BE49-F238E27FC236}">
                  <a16:creationId xmlns:a16="http://schemas.microsoft.com/office/drawing/2014/main" id="{9AEB89D8-70D4-23E8-1C2E-C5F952E18E94}"/>
                </a:ext>
              </a:extLst>
            </p:cNvPr>
            <p:cNvGrpSpPr/>
            <p:nvPr/>
          </p:nvGrpSpPr>
          <p:grpSpPr>
            <a:xfrm>
              <a:off x="22748629" y="8497735"/>
              <a:ext cx="723900" cy="832212"/>
              <a:chOff x="8324934" y="2400172"/>
              <a:chExt cx="723900" cy="832212"/>
            </a:xfrm>
          </p:grpSpPr>
          <p:sp>
            <p:nvSpPr>
              <p:cNvPr id="820" name="Oval 819">
                <a:extLst>
                  <a:ext uri="{FF2B5EF4-FFF2-40B4-BE49-F238E27FC236}">
                    <a16:creationId xmlns:a16="http://schemas.microsoft.com/office/drawing/2014/main" id="{C9DD7E29-4E4E-AE64-F050-D541821B9F35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1" name="Oval 820">
                <a:extLst>
                  <a:ext uri="{FF2B5EF4-FFF2-40B4-BE49-F238E27FC236}">
                    <a16:creationId xmlns:a16="http://schemas.microsoft.com/office/drawing/2014/main" id="{8544BCA5-A177-97B5-2304-04D24724CEAE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id="{D4775519-E082-2BE3-FF95-F3DF8A60D9FC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3" name="Oval 822">
                <a:extLst>
                  <a:ext uri="{FF2B5EF4-FFF2-40B4-BE49-F238E27FC236}">
                    <a16:creationId xmlns:a16="http://schemas.microsoft.com/office/drawing/2014/main" id="{BD0AEFA7-EBBC-EDCA-12DA-6C7708E7B3A6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id="{BC349E16-1744-7023-6FEE-B48DC3A69639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C3978798-514C-C3CB-CBD8-157D73F405AF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6" name="Group 825">
              <a:extLst>
                <a:ext uri="{FF2B5EF4-FFF2-40B4-BE49-F238E27FC236}">
                  <a16:creationId xmlns:a16="http://schemas.microsoft.com/office/drawing/2014/main" id="{78EFFAD1-B9ED-8530-ACEB-595BDF890EF4}"/>
                </a:ext>
              </a:extLst>
            </p:cNvPr>
            <p:cNvGrpSpPr/>
            <p:nvPr/>
          </p:nvGrpSpPr>
          <p:grpSpPr>
            <a:xfrm>
              <a:off x="25790361" y="8829174"/>
              <a:ext cx="482600" cy="567115"/>
              <a:chOff x="11366666" y="2731611"/>
              <a:chExt cx="482600" cy="567115"/>
            </a:xfrm>
          </p:grpSpPr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7EF5518A-C880-1A54-E286-0CF5F119C9A5}"/>
                  </a:ext>
                </a:extLst>
              </p:cNvPr>
              <p:cNvSpPr/>
              <p:nvPr/>
            </p:nvSpPr>
            <p:spPr>
              <a:xfrm>
                <a:off x="11442866" y="273161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8" name="Oval 827">
                <a:extLst>
                  <a:ext uri="{FF2B5EF4-FFF2-40B4-BE49-F238E27FC236}">
                    <a16:creationId xmlns:a16="http://schemas.microsoft.com/office/drawing/2014/main" id="{B07346F7-A518-7D6C-FA58-5D1CD0B44D79}"/>
                  </a:ext>
                </a:extLst>
              </p:cNvPr>
              <p:cNvSpPr/>
              <p:nvPr/>
            </p:nvSpPr>
            <p:spPr>
              <a:xfrm>
                <a:off x="11366666" y="2928584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9" name="Oval 828">
                <a:extLst>
                  <a:ext uri="{FF2B5EF4-FFF2-40B4-BE49-F238E27FC236}">
                    <a16:creationId xmlns:a16="http://schemas.microsoft.com/office/drawing/2014/main" id="{4BF30790-9852-0C2B-4C7B-CBD53A394282}"/>
                  </a:ext>
                </a:extLst>
              </p:cNvPr>
              <p:cNvSpPr/>
              <p:nvPr/>
            </p:nvSpPr>
            <p:spPr>
              <a:xfrm>
                <a:off x="11620666" y="300299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0" name="Oval 829">
                <a:extLst>
                  <a:ext uri="{FF2B5EF4-FFF2-40B4-BE49-F238E27FC236}">
                    <a16:creationId xmlns:a16="http://schemas.microsoft.com/office/drawing/2014/main" id="{AEC92108-2343-A2EC-D702-5ECE382165A0}"/>
                  </a:ext>
                </a:extLst>
              </p:cNvPr>
              <p:cNvSpPr/>
              <p:nvPr/>
            </p:nvSpPr>
            <p:spPr>
              <a:xfrm>
                <a:off x="11493666" y="3070126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1" name="Oval 830">
                <a:extLst>
                  <a:ext uri="{FF2B5EF4-FFF2-40B4-BE49-F238E27FC236}">
                    <a16:creationId xmlns:a16="http://schemas.microsoft.com/office/drawing/2014/main" id="{45F3AB35-1EFD-921B-7B50-3DD205815339}"/>
                  </a:ext>
                </a:extLst>
              </p:cNvPr>
              <p:cNvSpPr/>
              <p:nvPr/>
            </p:nvSpPr>
            <p:spPr>
              <a:xfrm>
                <a:off x="11531766" y="298704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2" name="Oval 831">
                <a:extLst>
                  <a:ext uri="{FF2B5EF4-FFF2-40B4-BE49-F238E27FC236}">
                    <a16:creationId xmlns:a16="http://schemas.microsoft.com/office/drawing/2014/main" id="{77681E35-32D2-EF1E-A777-F8BFE8D0C983}"/>
                  </a:ext>
                </a:extLst>
              </p:cNvPr>
              <p:cNvSpPr/>
              <p:nvPr/>
            </p:nvSpPr>
            <p:spPr>
              <a:xfrm>
                <a:off x="11595266" y="2817537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58" name="Straight Connector 857">
              <a:extLst>
                <a:ext uri="{FF2B5EF4-FFF2-40B4-BE49-F238E27FC236}">
                  <a16:creationId xmlns:a16="http://schemas.microsoft.com/office/drawing/2014/main" id="{D61C0875-7CC1-4B58-DDCE-EDB8D88DA1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2811" y="8413106"/>
              <a:ext cx="1400918" cy="520126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2" name="Straight Connector 861">
              <a:extLst>
                <a:ext uri="{FF2B5EF4-FFF2-40B4-BE49-F238E27FC236}">
                  <a16:creationId xmlns:a16="http://schemas.microsoft.com/office/drawing/2014/main" id="{63F6F79E-E13E-BA39-CDAB-29F86671EA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204626" y="7496661"/>
              <a:ext cx="199103" cy="910649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3" name="Straight Connector 862">
              <a:extLst>
                <a:ext uri="{FF2B5EF4-FFF2-40B4-BE49-F238E27FC236}">
                  <a16:creationId xmlns:a16="http://schemas.microsoft.com/office/drawing/2014/main" id="{C168F259-CF15-62C4-B94B-410BEA40FF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01510" y="8407310"/>
              <a:ext cx="1634671" cy="729890"/>
            </a:xfrm>
            <a:prstGeom prst="line">
              <a:avLst/>
            </a:prstGeom>
            <a:ln w="50800">
              <a:solidFill>
                <a:srgbClr val="FF0000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5" name="Straight Connector 884">
              <a:extLst>
                <a:ext uri="{FF2B5EF4-FFF2-40B4-BE49-F238E27FC236}">
                  <a16:creationId xmlns:a16="http://schemas.microsoft.com/office/drawing/2014/main" id="{D7FFF4C1-461E-518D-55E3-1ED5DD05EF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6221" y="8621521"/>
              <a:ext cx="85558" cy="31014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6" name="Straight Connector 885">
              <a:extLst>
                <a:ext uri="{FF2B5EF4-FFF2-40B4-BE49-F238E27FC236}">
                  <a16:creationId xmlns:a16="http://schemas.microsoft.com/office/drawing/2014/main" id="{9E160D0E-8792-E387-4433-48D5B6C06E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5720" y="8799488"/>
              <a:ext cx="352425" cy="13970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7" name="Straight Connector 886">
              <a:extLst>
                <a:ext uri="{FF2B5EF4-FFF2-40B4-BE49-F238E27FC236}">
                  <a16:creationId xmlns:a16="http://schemas.microsoft.com/office/drawing/2014/main" id="{4A7EF624-0CBB-C691-E376-9767F3D2F44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0004" y="8818449"/>
              <a:ext cx="139366" cy="11438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8" name="Straight Connector 887">
              <a:extLst>
                <a:ext uri="{FF2B5EF4-FFF2-40B4-BE49-F238E27FC236}">
                  <a16:creationId xmlns:a16="http://schemas.microsoft.com/office/drawing/2014/main" id="{576C912B-3885-050F-BC2A-EACD481FF5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08895" y="8850121"/>
              <a:ext cx="74445" cy="8589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9" name="Straight Connector 888">
              <a:extLst>
                <a:ext uri="{FF2B5EF4-FFF2-40B4-BE49-F238E27FC236}">
                  <a16:creationId xmlns:a16="http://schemas.microsoft.com/office/drawing/2014/main" id="{C2831189-86CF-3FB4-F950-A3E7BE655B3C}"/>
                </a:ext>
              </a:extLst>
            </p:cNvPr>
            <p:cNvCxnSpPr>
              <a:cxnSpLocks/>
              <a:stCxn id="824" idx="3"/>
            </p:cNvCxnSpPr>
            <p:nvPr/>
          </p:nvCxnSpPr>
          <p:spPr>
            <a:xfrm flipH="1">
              <a:off x="22898021" y="8935467"/>
              <a:ext cx="99986" cy="28484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0" name="Straight Connector 889">
              <a:extLst>
                <a:ext uri="{FF2B5EF4-FFF2-40B4-BE49-F238E27FC236}">
                  <a16:creationId xmlns:a16="http://schemas.microsoft.com/office/drawing/2014/main" id="{DC7208A1-7374-2217-3CCD-E0E40CDB5C8A}"/>
                </a:ext>
              </a:extLst>
            </p:cNvPr>
            <p:cNvCxnSpPr>
              <a:cxnSpLocks/>
            </p:cNvCxnSpPr>
            <p:nvPr/>
          </p:nvCxnSpPr>
          <p:spPr>
            <a:xfrm>
              <a:off x="22999370" y="8949343"/>
              <a:ext cx="9525" cy="882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1" name="Straight Connector 890">
              <a:extLst>
                <a:ext uri="{FF2B5EF4-FFF2-40B4-BE49-F238E27FC236}">
                  <a16:creationId xmlns:a16="http://schemas.microsoft.com/office/drawing/2014/main" id="{DE715673-060A-3F78-8A38-A1B2AA2132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202695" y="7498896"/>
              <a:ext cx="358775" cy="4646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2" name="Straight Connector 891">
              <a:extLst>
                <a:ext uri="{FF2B5EF4-FFF2-40B4-BE49-F238E27FC236}">
                  <a16:creationId xmlns:a16="http://schemas.microsoft.com/office/drawing/2014/main" id="{32D70AE8-07E4-01D6-617A-1514101D5435}"/>
                </a:ext>
              </a:extLst>
            </p:cNvPr>
            <p:cNvCxnSpPr>
              <a:cxnSpLocks/>
            </p:cNvCxnSpPr>
            <p:nvPr/>
          </p:nvCxnSpPr>
          <p:spPr>
            <a:xfrm>
              <a:off x="23804233" y="7365018"/>
              <a:ext cx="392112" cy="12863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3" name="Straight Connector 892">
              <a:extLst>
                <a:ext uri="{FF2B5EF4-FFF2-40B4-BE49-F238E27FC236}">
                  <a16:creationId xmlns:a16="http://schemas.microsoft.com/office/drawing/2014/main" id="{6413329A-C997-20C9-3720-2C8BC328A7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086807" y="7012631"/>
              <a:ext cx="115888" cy="48510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4" name="Straight Connector 893">
              <a:extLst>
                <a:ext uri="{FF2B5EF4-FFF2-40B4-BE49-F238E27FC236}">
                  <a16:creationId xmlns:a16="http://schemas.microsoft.com/office/drawing/2014/main" id="{D296E9AA-C378-84D4-9CF8-42A6E259F91F}"/>
                </a:ext>
              </a:extLst>
            </p:cNvPr>
            <p:cNvCxnSpPr>
              <a:cxnSpLocks/>
            </p:cNvCxnSpPr>
            <p:nvPr/>
          </p:nvCxnSpPr>
          <p:spPr>
            <a:xfrm>
              <a:off x="24075695" y="7391039"/>
              <a:ext cx="127000" cy="106699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5" name="Straight Connector 894">
              <a:extLst>
                <a:ext uri="{FF2B5EF4-FFF2-40B4-BE49-F238E27FC236}">
                  <a16:creationId xmlns:a16="http://schemas.microsoft.com/office/drawing/2014/main" id="{A744327E-4C00-0050-4228-0124DF3D6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05870" y="7180886"/>
              <a:ext cx="136525" cy="316852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6" name="Straight Connector 895">
              <a:extLst>
                <a:ext uri="{FF2B5EF4-FFF2-40B4-BE49-F238E27FC236}">
                  <a16:creationId xmlns:a16="http://schemas.microsoft.com/office/drawing/2014/main" id="{0A1A26EE-186E-8F6A-775C-57AB091498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075695" y="7507263"/>
              <a:ext cx="120650" cy="32930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8" name="Straight Connector 897">
              <a:extLst>
                <a:ext uri="{FF2B5EF4-FFF2-40B4-BE49-F238E27FC236}">
                  <a16:creationId xmlns:a16="http://schemas.microsoft.com/office/drawing/2014/main" id="{DFFA3AA0-2011-2F37-15CC-F3C75AAB9502}"/>
                </a:ext>
              </a:extLst>
            </p:cNvPr>
            <p:cNvCxnSpPr>
              <a:cxnSpLocks/>
            </p:cNvCxnSpPr>
            <p:nvPr/>
          </p:nvCxnSpPr>
          <p:spPr>
            <a:xfrm>
              <a:off x="25979190" y="8944394"/>
              <a:ext cx="52305" cy="19799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9" name="Straight Connector 898">
              <a:extLst>
                <a:ext uri="{FF2B5EF4-FFF2-40B4-BE49-F238E27FC236}">
                  <a16:creationId xmlns:a16="http://schemas.microsoft.com/office/drawing/2014/main" id="{44B2B4CE-CC27-F36A-A6FF-CF4F4DF15C96}"/>
                </a:ext>
              </a:extLst>
            </p:cNvPr>
            <p:cNvCxnSpPr>
              <a:cxnSpLocks/>
            </p:cNvCxnSpPr>
            <p:nvPr/>
          </p:nvCxnSpPr>
          <p:spPr>
            <a:xfrm>
              <a:off x="25896308" y="9155775"/>
              <a:ext cx="132012" cy="2488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0" name="Straight Connector 899">
              <a:extLst>
                <a:ext uri="{FF2B5EF4-FFF2-40B4-BE49-F238E27FC236}">
                  <a16:creationId xmlns:a16="http://schemas.microsoft.com/office/drawing/2014/main" id="{FC9BA554-6501-C255-02B6-FB36D5036A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14368" y="9155088"/>
              <a:ext cx="20302" cy="16187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1" name="Straight Connector 900">
              <a:extLst>
                <a:ext uri="{FF2B5EF4-FFF2-40B4-BE49-F238E27FC236}">
                  <a16:creationId xmlns:a16="http://schemas.microsoft.com/office/drawing/2014/main" id="{725E07AC-3701-2335-04A0-7E146EF244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034670" y="9151913"/>
              <a:ext cx="33586" cy="76601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2" name="Straight Connector 901">
              <a:extLst>
                <a:ext uri="{FF2B5EF4-FFF2-40B4-BE49-F238E27FC236}">
                  <a16:creationId xmlns:a16="http://schemas.microsoft.com/office/drawing/2014/main" id="{7AC1D0C2-D181-6AD6-0C45-05153F80D05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034670" y="9155088"/>
              <a:ext cx="141370" cy="7334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3" name="Straight Connector 902">
              <a:extLst>
                <a:ext uri="{FF2B5EF4-FFF2-40B4-BE49-F238E27FC236}">
                  <a16:creationId xmlns:a16="http://schemas.microsoft.com/office/drawing/2014/main" id="{7AF52D76-A372-0F63-0E6D-0BA622F523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37845" y="9026147"/>
              <a:ext cx="96760" cy="119416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1E0F54D8-D40D-843D-3720-7E772DF5D90E}"/>
              </a:ext>
            </a:extLst>
          </p:cNvPr>
          <p:cNvGrpSpPr>
            <a:grpSpLocks noChangeAspect="1"/>
          </p:cNvGrpSpPr>
          <p:nvPr/>
        </p:nvGrpSpPr>
        <p:grpSpPr>
          <a:xfrm>
            <a:off x="28068122" y="6956187"/>
            <a:ext cx="3002103" cy="2130552"/>
            <a:chOff x="29734316" y="8829078"/>
            <a:chExt cx="3524332" cy="2501171"/>
          </a:xfrm>
        </p:grpSpPr>
        <p:grpSp>
          <p:nvGrpSpPr>
            <p:cNvPr id="910" name="Group 909">
              <a:extLst>
                <a:ext uri="{FF2B5EF4-FFF2-40B4-BE49-F238E27FC236}">
                  <a16:creationId xmlns:a16="http://schemas.microsoft.com/office/drawing/2014/main" id="{50404862-C33D-C1E7-D5F6-3D3BF483F3B7}"/>
                </a:ext>
              </a:extLst>
            </p:cNvPr>
            <p:cNvGrpSpPr/>
            <p:nvPr/>
          </p:nvGrpSpPr>
          <p:grpSpPr>
            <a:xfrm>
              <a:off x="30680382" y="8829078"/>
              <a:ext cx="975883" cy="1049834"/>
              <a:chOff x="9372600" y="718406"/>
              <a:chExt cx="975883" cy="1049834"/>
            </a:xfrm>
          </p:grpSpPr>
          <p:sp>
            <p:nvSpPr>
              <p:cNvPr id="911" name="Oval 910">
                <a:extLst>
                  <a:ext uri="{FF2B5EF4-FFF2-40B4-BE49-F238E27FC236}">
                    <a16:creationId xmlns:a16="http://schemas.microsoft.com/office/drawing/2014/main" id="{B99B0843-9180-D9EB-A05C-F3EF0252938F}"/>
                  </a:ext>
                </a:extLst>
              </p:cNvPr>
              <p:cNvSpPr/>
              <p:nvPr/>
            </p:nvSpPr>
            <p:spPr>
              <a:xfrm>
                <a:off x="9652000" y="718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2" name="Oval 911">
                <a:extLst>
                  <a:ext uri="{FF2B5EF4-FFF2-40B4-BE49-F238E27FC236}">
                    <a16:creationId xmlns:a16="http://schemas.microsoft.com/office/drawing/2014/main" id="{120E4629-CDF0-CBDB-71CF-D84F21506D8E}"/>
                  </a:ext>
                </a:extLst>
              </p:cNvPr>
              <p:cNvSpPr/>
              <p:nvPr/>
            </p:nvSpPr>
            <p:spPr>
              <a:xfrm>
                <a:off x="9372600" y="106818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3" name="Oval 912">
                <a:extLst>
                  <a:ext uri="{FF2B5EF4-FFF2-40B4-BE49-F238E27FC236}">
                    <a16:creationId xmlns:a16="http://schemas.microsoft.com/office/drawing/2014/main" id="{F455AE37-09C9-A03D-607D-AB41C72641E3}"/>
                  </a:ext>
                </a:extLst>
              </p:cNvPr>
              <p:cNvSpPr/>
              <p:nvPr/>
            </p:nvSpPr>
            <p:spPr>
              <a:xfrm>
                <a:off x="10119883" y="1254594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4" name="Oval 913">
                <a:extLst>
                  <a:ext uri="{FF2B5EF4-FFF2-40B4-BE49-F238E27FC236}">
                    <a16:creationId xmlns:a16="http://schemas.microsoft.com/office/drawing/2014/main" id="{5727EB79-07E7-FB97-AA21-F0AD00C4F1CC}"/>
                  </a:ext>
                </a:extLst>
              </p:cNvPr>
              <p:cNvSpPr/>
              <p:nvPr/>
            </p:nvSpPr>
            <p:spPr>
              <a:xfrm>
                <a:off x="9639300" y="1539640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5" name="Oval 914">
                <a:extLst>
                  <a:ext uri="{FF2B5EF4-FFF2-40B4-BE49-F238E27FC236}">
                    <a16:creationId xmlns:a16="http://schemas.microsoft.com/office/drawing/2014/main" id="{421EF82C-073A-196C-A640-53987EBA75A4}"/>
                  </a:ext>
                </a:extLst>
              </p:cNvPr>
              <p:cNvSpPr/>
              <p:nvPr/>
            </p:nvSpPr>
            <p:spPr>
              <a:xfrm>
                <a:off x="9639300" y="109940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6" name="Oval 915">
                <a:extLst>
                  <a:ext uri="{FF2B5EF4-FFF2-40B4-BE49-F238E27FC236}">
                    <a16:creationId xmlns:a16="http://schemas.microsoft.com/office/drawing/2014/main" id="{C2D3EF40-ACD0-AF37-F32E-2E9A9693FD84}"/>
                  </a:ext>
                </a:extLst>
              </p:cNvPr>
              <p:cNvSpPr/>
              <p:nvPr/>
            </p:nvSpPr>
            <p:spPr>
              <a:xfrm>
                <a:off x="9906000" y="891546"/>
                <a:ext cx="228600" cy="228600"/>
              </a:xfrm>
              <a:prstGeom prst="ellipse">
                <a:avLst/>
              </a:prstGeom>
              <a:solidFill>
                <a:srgbClr val="00AFD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7" name="Group 916">
              <a:extLst>
                <a:ext uri="{FF2B5EF4-FFF2-40B4-BE49-F238E27FC236}">
                  <a16:creationId xmlns:a16="http://schemas.microsoft.com/office/drawing/2014/main" id="{BD094A59-3275-7B60-9C41-2D13CF19EEA7}"/>
                </a:ext>
              </a:extLst>
            </p:cNvPr>
            <p:cNvGrpSpPr/>
            <p:nvPr/>
          </p:nvGrpSpPr>
          <p:grpSpPr>
            <a:xfrm>
              <a:off x="29734316" y="10431695"/>
              <a:ext cx="723900" cy="832212"/>
              <a:chOff x="8324934" y="2400172"/>
              <a:chExt cx="723900" cy="832212"/>
            </a:xfrm>
          </p:grpSpPr>
          <p:sp>
            <p:nvSpPr>
              <p:cNvPr id="918" name="Oval 917">
                <a:extLst>
                  <a:ext uri="{FF2B5EF4-FFF2-40B4-BE49-F238E27FC236}">
                    <a16:creationId xmlns:a16="http://schemas.microsoft.com/office/drawing/2014/main" id="{19E57611-4658-2916-C636-9EA3B13BD021}"/>
                  </a:ext>
                </a:extLst>
              </p:cNvPr>
              <p:cNvSpPr/>
              <p:nvPr/>
            </p:nvSpPr>
            <p:spPr>
              <a:xfrm>
                <a:off x="8566234" y="240017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9" name="Oval 918">
                <a:extLst>
                  <a:ext uri="{FF2B5EF4-FFF2-40B4-BE49-F238E27FC236}">
                    <a16:creationId xmlns:a16="http://schemas.microsoft.com/office/drawing/2014/main" id="{38A143D8-2B97-C8C8-4673-E3BAC32553C2}"/>
                  </a:ext>
                </a:extLst>
              </p:cNvPr>
              <p:cNvSpPr/>
              <p:nvPr/>
            </p:nvSpPr>
            <p:spPr>
              <a:xfrm>
                <a:off x="8324934" y="2600307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0" name="Oval 919">
                <a:extLst>
                  <a:ext uri="{FF2B5EF4-FFF2-40B4-BE49-F238E27FC236}">
                    <a16:creationId xmlns:a16="http://schemas.microsoft.com/office/drawing/2014/main" id="{9DAE07A1-4468-42C7-C239-DA38ADC56DC1}"/>
                  </a:ext>
                </a:extLst>
              </p:cNvPr>
              <p:cNvSpPr/>
              <p:nvPr/>
            </p:nvSpPr>
            <p:spPr>
              <a:xfrm>
                <a:off x="8451934" y="2806629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1" name="Oval 920">
                <a:extLst>
                  <a:ext uri="{FF2B5EF4-FFF2-40B4-BE49-F238E27FC236}">
                    <a16:creationId xmlns:a16="http://schemas.microsoft.com/office/drawing/2014/main" id="{EB6EBC83-F19E-4C74-6270-EA71840AC8CC}"/>
                  </a:ext>
                </a:extLst>
              </p:cNvPr>
              <p:cNvSpPr/>
              <p:nvPr/>
            </p:nvSpPr>
            <p:spPr>
              <a:xfrm>
                <a:off x="8361017" y="3003784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2" name="Oval 921">
                <a:extLst>
                  <a:ext uri="{FF2B5EF4-FFF2-40B4-BE49-F238E27FC236}">
                    <a16:creationId xmlns:a16="http://schemas.microsoft.com/office/drawing/2014/main" id="{DF9F529A-D369-4253-0E6A-1A41A08BDE56}"/>
                  </a:ext>
                </a:extLst>
              </p:cNvPr>
              <p:cNvSpPr/>
              <p:nvPr/>
            </p:nvSpPr>
            <p:spPr>
              <a:xfrm>
                <a:off x="8540834" y="264278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3" name="Oval 922">
                <a:extLst>
                  <a:ext uri="{FF2B5EF4-FFF2-40B4-BE49-F238E27FC236}">
                    <a16:creationId xmlns:a16="http://schemas.microsoft.com/office/drawing/2014/main" id="{373B8E63-9A93-710D-8ECD-341E340F16EB}"/>
                  </a:ext>
                </a:extLst>
              </p:cNvPr>
              <p:cNvSpPr/>
              <p:nvPr/>
            </p:nvSpPr>
            <p:spPr>
              <a:xfrm>
                <a:off x="8820234" y="2573312"/>
                <a:ext cx="228600" cy="228600"/>
              </a:xfrm>
              <a:prstGeom prst="ellipse">
                <a:avLst/>
              </a:prstGeom>
              <a:solidFill>
                <a:srgbClr val="009A4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4" name="Group 923">
              <a:extLst>
                <a:ext uri="{FF2B5EF4-FFF2-40B4-BE49-F238E27FC236}">
                  <a16:creationId xmlns:a16="http://schemas.microsoft.com/office/drawing/2014/main" id="{520E972C-7597-675F-0CCD-EB29833BB924}"/>
                </a:ext>
              </a:extLst>
            </p:cNvPr>
            <p:cNvGrpSpPr/>
            <p:nvPr/>
          </p:nvGrpSpPr>
          <p:grpSpPr>
            <a:xfrm>
              <a:off x="32776048" y="10763134"/>
              <a:ext cx="482600" cy="567115"/>
              <a:chOff x="10348483" y="2411435"/>
              <a:chExt cx="482600" cy="567115"/>
            </a:xfrm>
          </p:grpSpPr>
          <p:sp>
            <p:nvSpPr>
              <p:cNvPr id="925" name="Oval 924">
                <a:extLst>
                  <a:ext uri="{FF2B5EF4-FFF2-40B4-BE49-F238E27FC236}">
                    <a16:creationId xmlns:a16="http://schemas.microsoft.com/office/drawing/2014/main" id="{8A71EAD3-3BD3-2664-A787-610E913DB8FF}"/>
                  </a:ext>
                </a:extLst>
              </p:cNvPr>
              <p:cNvSpPr/>
              <p:nvPr/>
            </p:nvSpPr>
            <p:spPr>
              <a:xfrm>
                <a:off x="10424683" y="2411435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6" name="Oval 925">
                <a:extLst>
                  <a:ext uri="{FF2B5EF4-FFF2-40B4-BE49-F238E27FC236}">
                    <a16:creationId xmlns:a16="http://schemas.microsoft.com/office/drawing/2014/main" id="{72C80871-A7AB-9DAE-9973-F784C5D722B9}"/>
                  </a:ext>
                </a:extLst>
              </p:cNvPr>
              <p:cNvSpPr/>
              <p:nvPr/>
            </p:nvSpPr>
            <p:spPr>
              <a:xfrm>
                <a:off x="10348483" y="2608408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7" name="Oval 926">
                <a:extLst>
                  <a:ext uri="{FF2B5EF4-FFF2-40B4-BE49-F238E27FC236}">
                    <a16:creationId xmlns:a16="http://schemas.microsoft.com/office/drawing/2014/main" id="{EECBFD6D-D597-E29A-501D-7CF0E3DF0317}"/>
                  </a:ext>
                </a:extLst>
              </p:cNvPr>
              <p:cNvSpPr/>
              <p:nvPr/>
            </p:nvSpPr>
            <p:spPr>
              <a:xfrm>
                <a:off x="10602483" y="268282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8" name="Oval 927">
                <a:extLst>
                  <a:ext uri="{FF2B5EF4-FFF2-40B4-BE49-F238E27FC236}">
                    <a16:creationId xmlns:a16="http://schemas.microsoft.com/office/drawing/2014/main" id="{F22BE01E-F4A9-95A8-55C5-E2055A3B50ED}"/>
                  </a:ext>
                </a:extLst>
              </p:cNvPr>
              <p:cNvSpPr/>
              <p:nvPr/>
            </p:nvSpPr>
            <p:spPr>
              <a:xfrm>
                <a:off x="10475483" y="2749950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9" name="Oval 928">
                <a:extLst>
                  <a:ext uri="{FF2B5EF4-FFF2-40B4-BE49-F238E27FC236}">
                    <a16:creationId xmlns:a16="http://schemas.microsoft.com/office/drawing/2014/main" id="{12CC6540-4513-CB8A-8FDD-0D478AE5FC73}"/>
                  </a:ext>
                </a:extLst>
              </p:cNvPr>
              <p:cNvSpPr/>
              <p:nvPr/>
            </p:nvSpPr>
            <p:spPr>
              <a:xfrm>
                <a:off x="10513583" y="2666872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0" name="Oval 929">
                <a:extLst>
                  <a:ext uri="{FF2B5EF4-FFF2-40B4-BE49-F238E27FC236}">
                    <a16:creationId xmlns:a16="http://schemas.microsoft.com/office/drawing/2014/main" id="{1391D134-886D-48DA-8175-42EA2AE0BB26}"/>
                  </a:ext>
                </a:extLst>
              </p:cNvPr>
              <p:cNvSpPr/>
              <p:nvPr/>
            </p:nvSpPr>
            <p:spPr>
              <a:xfrm>
                <a:off x="10577083" y="2497361"/>
                <a:ext cx="228600" cy="228600"/>
              </a:xfrm>
              <a:prstGeom prst="ellipse">
                <a:avLst/>
              </a:prstGeom>
              <a:solidFill>
                <a:srgbClr val="E572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1" name="Straight Connector 930">
              <a:extLst>
                <a:ext uri="{FF2B5EF4-FFF2-40B4-BE49-F238E27FC236}">
                  <a16:creationId xmlns:a16="http://schemas.microsoft.com/office/drawing/2014/main" id="{59994A74-C5BD-C169-B56E-81A9B98CD6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77466" y="9793416"/>
              <a:ext cx="966570" cy="762065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5" name="Straight Connector 934">
              <a:extLst>
                <a:ext uri="{FF2B5EF4-FFF2-40B4-BE49-F238E27FC236}">
                  <a16:creationId xmlns:a16="http://schemas.microsoft.com/office/drawing/2014/main" id="{4DA46C80-408B-CC56-A7DC-4E08BEBD99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343832" y="9785982"/>
              <a:ext cx="722506" cy="947466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6" name="Straight Connector 935">
              <a:extLst>
                <a:ext uri="{FF2B5EF4-FFF2-40B4-BE49-F238E27FC236}">
                  <a16:creationId xmlns:a16="http://schemas.microsoft.com/office/drawing/2014/main" id="{6F9840B3-AA95-C30D-16C6-CC7953FACF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45691" y="9785982"/>
              <a:ext cx="1220647" cy="966427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7" name="Straight Connector 936">
              <a:extLst>
                <a:ext uri="{FF2B5EF4-FFF2-40B4-BE49-F238E27FC236}">
                  <a16:creationId xmlns:a16="http://schemas.microsoft.com/office/drawing/2014/main" id="{087AB278-2D73-BAE1-7B69-2DF5D981A3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69027" y="9778547"/>
              <a:ext cx="989877" cy="1005534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8" name="Straight Connector 937">
              <a:extLst>
                <a:ext uri="{FF2B5EF4-FFF2-40B4-BE49-F238E27FC236}">
                  <a16:creationId xmlns:a16="http://schemas.microsoft.com/office/drawing/2014/main" id="{D605AE0E-5687-AF8A-7BB8-07E4CB7163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83708" y="9785982"/>
              <a:ext cx="1182630" cy="1368291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9" name="Straight Connector 938">
              <a:extLst>
                <a:ext uri="{FF2B5EF4-FFF2-40B4-BE49-F238E27FC236}">
                  <a16:creationId xmlns:a16="http://schemas.microsoft.com/office/drawing/2014/main" id="{961E3497-2EFE-A225-5413-F86FC667B9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94582" y="9763679"/>
              <a:ext cx="1086624" cy="1207894"/>
            </a:xfrm>
            <a:prstGeom prst="line">
              <a:avLst/>
            </a:prstGeom>
            <a:ln w="254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0" name="Straight Connector 939">
              <a:extLst>
                <a:ext uri="{FF2B5EF4-FFF2-40B4-BE49-F238E27FC236}">
                  <a16:creationId xmlns:a16="http://schemas.microsoft.com/office/drawing/2014/main" id="{C020F48A-2E67-0DB9-02F9-C7FA59D1A0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067732" y="9479323"/>
              <a:ext cx="479425" cy="301625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1" name="Straight Connector 940">
              <a:extLst>
                <a:ext uri="{FF2B5EF4-FFF2-40B4-BE49-F238E27FC236}">
                  <a16:creationId xmlns:a16="http://schemas.microsoft.com/office/drawing/2014/main" id="{DE9A9994-9359-3C0D-4157-C00DD873BE37}"/>
                </a:ext>
              </a:extLst>
            </p:cNvPr>
            <p:cNvCxnSpPr>
              <a:cxnSpLocks/>
            </p:cNvCxnSpPr>
            <p:nvPr/>
          </p:nvCxnSpPr>
          <p:spPr>
            <a:xfrm>
              <a:off x="30789920" y="9298978"/>
              <a:ext cx="271462" cy="481970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2" name="Straight Connector 941">
              <a:extLst>
                <a:ext uri="{FF2B5EF4-FFF2-40B4-BE49-F238E27FC236}">
                  <a16:creationId xmlns:a16="http://schemas.microsoft.com/office/drawing/2014/main" id="{35809DA0-4B07-F55A-96F4-4D85E3C02D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70907" y="8946591"/>
              <a:ext cx="1587" cy="83435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3" name="Straight Connector 942">
              <a:extLst>
                <a:ext uri="{FF2B5EF4-FFF2-40B4-BE49-F238E27FC236}">
                  <a16:creationId xmlns:a16="http://schemas.microsoft.com/office/drawing/2014/main" id="{DBABE40C-AEAB-283C-CF3A-E1185B4BB059}"/>
                </a:ext>
              </a:extLst>
            </p:cNvPr>
            <p:cNvCxnSpPr>
              <a:cxnSpLocks/>
            </p:cNvCxnSpPr>
            <p:nvPr/>
          </p:nvCxnSpPr>
          <p:spPr>
            <a:xfrm>
              <a:off x="31061382" y="9324999"/>
              <a:ext cx="6350" cy="452774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4" name="Straight Connector 943">
              <a:extLst>
                <a:ext uri="{FF2B5EF4-FFF2-40B4-BE49-F238E27FC236}">
                  <a16:creationId xmlns:a16="http://schemas.microsoft.com/office/drawing/2014/main" id="{EB79E28E-B285-D9B6-0E88-64C226F6DC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64557" y="9114846"/>
              <a:ext cx="263525" cy="662927"/>
            </a:xfrm>
            <a:prstGeom prst="line">
              <a:avLst/>
            </a:prstGeom>
            <a:ln w="25400" cap="rnd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7" name="Group 1206">
            <a:extLst>
              <a:ext uri="{FF2B5EF4-FFF2-40B4-BE49-F238E27FC236}">
                <a16:creationId xmlns:a16="http://schemas.microsoft.com/office/drawing/2014/main" id="{554A42F9-805F-4B94-2884-D59D10D2BA2F}"/>
              </a:ext>
            </a:extLst>
          </p:cNvPr>
          <p:cNvGrpSpPr/>
          <p:nvPr/>
        </p:nvGrpSpPr>
        <p:grpSpPr>
          <a:xfrm>
            <a:off x="25135367" y="9384841"/>
            <a:ext cx="6400800" cy="5867400"/>
            <a:chOff x="25135367" y="9835409"/>
            <a:chExt cx="6400800" cy="5867400"/>
          </a:xfrm>
        </p:grpSpPr>
        <p:pic>
          <p:nvPicPr>
            <p:cNvPr id="1142" name="Picture 1141">
              <a:extLst>
                <a:ext uri="{FF2B5EF4-FFF2-40B4-BE49-F238E27FC236}">
                  <a16:creationId xmlns:a16="http://schemas.microsoft.com/office/drawing/2014/main" id="{BF8AE518-B9F0-5D9F-80DD-F71E77F4F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25135367" y="9835409"/>
              <a:ext cx="6400800" cy="5867400"/>
            </a:xfrm>
            <a:prstGeom prst="rect">
              <a:avLst/>
            </a:prstGeom>
          </p:spPr>
        </p:pic>
        <p:sp>
          <p:nvSpPr>
            <p:cNvPr id="1147" name="TextBox 1146">
              <a:extLst>
                <a:ext uri="{FF2B5EF4-FFF2-40B4-BE49-F238E27FC236}">
                  <a16:creationId xmlns:a16="http://schemas.microsoft.com/office/drawing/2014/main" id="{C1355BF7-86D1-28DA-8006-1B1A82B0AFCA}"/>
                </a:ext>
              </a:extLst>
            </p:cNvPr>
            <p:cNvSpPr txBox="1"/>
            <p:nvPr/>
          </p:nvSpPr>
          <p:spPr>
            <a:xfrm>
              <a:off x="26316343" y="10034611"/>
              <a:ext cx="4141684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UMAP embedding trustworthiness</a:t>
              </a:r>
            </a:p>
          </p:txBody>
        </p:sp>
      </p:grpSp>
      <p:grpSp>
        <p:nvGrpSpPr>
          <p:cNvPr id="1206" name="Group 1205">
            <a:extLst>
              <a:ext uri="{FF2B5EF4-FFF2-40B4-BE49-F238E27FC236}">
                <a16:creationId xmlns:a16="http://schemas.microsoft.com/office/drawing/2014/main" id="{05CD1C84-18C1-37DB-E8F2-909B1D6DB8C4}"/>
              </a:ext>
            </a:extLst>
          </p:cNvPr>
          <p:cNvGrpSpPr/>
          <p:nvPr/>
        </p:nvGrpSpPr>
        <p:grpSpPr>
          <a:xfrm>
            <a:off x="17191571" y="9384841"/>
            <a:ext cx="6400800" cy="5867400"/>
            <a:chOff x="17191571" y="10418502"/>
            <a:chExt cx="6400800" cy="5867400"/>
          </a:xfrm>
        </p:grpSpPr>
        <p:pic>
          <p:nvPicPr>
            <p:cNvPr id="1144" name="Picture 1143">
              <a:extLst>
                <a:ext uri="{FF2B5EF4-FFF2-40B4-BE49-F238E27FC236}">
                  <a16:creationId xmlns:a16="http://schemas.microsoft.com/office/drawing/2014/main" id="{FB04B377-8D09-EA20-1F1E-21D085A01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7191571" y="10418502"/>
              <a:ext cx="6400800" cy="5867400"/>
            </a:xfrm>
            <a:prstGeom prst="rect">
              <a:avLst/>
            </a:prstGeom>
          </p:spPr>
        </p:pic>
        <p:sp>
          <p:nvSpPr>
            <p:cNvPr id="1148" name="TextBox 1147">
              <a:extLst>
                <a:ext uri="{FF2B5EF4-FFF2-40B4-BE49-F238E27FC236}">
                  <a16:creationId xmlns:a16="http://schemas.microsoft.com/office/drawing/2014/main" id="{347AD88F-2E0F-03B7-8F29-80F083345FE4}"/>
                </a:ext>
              </a:extLst>
            </p:cNvPr>
            <p:cNvSpPr txBox="1"/>
            <p:nvPr/>
          </p:nvSpPr>
          <p:spPr>
            <a:xfrm>
              <a:off x="21360252" y="12166071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149" name="TextBox 1148">
              <a:extLst>
                <a:ext uri="{FF2B5EF4-FFF2-40B4-BE49-F238E27FC236}">
                  <a16:creationId xmlns:a16="http://schemas.microsoft.com/office/drawing/2014/main" id="{86C1727D-EA6C-0E23-5105-9ED327F4284D}"/>
                </a:ext>
              </a:extLst>
            </p:cNvPr>
            <p:cNvSpPr txBox="1"/>
            <p:nvPr/>
          </p:nvSpPr>
          <p:spPr>
            <a:xfrm>
              <a:off x="19160719" y="12904472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150" name="TextBox 1149">
              <a:extLst>
                <a:ext uri="{FF2B5EF4-FFF2-40B4-BE49-F238E27FC236}">
                  <a16:creationId xmlns:a16="http://schemas.microsoft.com/office/drawing/2014/main" id="{B35AC36B-CD0B-74BD-D287-EDAA014EAC9D}"/>
                </a:ext>
              </a:extLst>
            </p:cNvPr>
            <p:cNvSpPr txBox="1"/>
            <p:nvPr/>
          </p:nvSpPr>
          <p:spPr>
            <a:xfrm>
              <a:off x="19900153" y="12775419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1151" name="TextBox 1150">
              <a:extLst>
                <a:ext uri="{FF2B5EF4-FFF2-40B4-BE49-F238E27FC236}">
                  <a16:creationId xmlns:a16="http://schemas.microsoft.com/office/drawing/2014/main" id="{8B1CA442-F8F2-D1EB-13F2-DB460864C28A}"/>
                </a:ext>
              </a:extLst>
            </p:cNvPr>
            <p:cNvSpPr txBox="1"/>
            <p:nvPr/>
          </p:nvSpPr>
          <p:spPr>
            <a:xfrm>
              <a:off x="18675369" y="11904317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152" name="TextBox 1151">
              <a:extLst>
                <a:ext uri="{FF2B5EF4-FFF2-40B4-BE49-F238E27FC236}">
                  <a16:creationId xmlns:a16="http://schemas.microsoft.com/office/drawing/2014/main" id="{907F35EE-826D-2AE3-B5C1-E8F7FA0C8E19}"/>
                </a:ext>
              </a:extLst>
            </p:cNvPr>
            <p:cNvSpPr txBox="1"/>
            <p:nvPr/>
          </p:nvSpPr>
          <p:spPr>
            <a:xfrm flipH="1">
              <a:off x="18792480" y="13935492"/>
              <a:ext cx="371932" cy="40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1153" name="TextBox 1152">
              <a:extLst>
                <a:ext uri="{FF2B5EF4-FFF2-40B4-BE49-F238E27FC236}">
                  <a16:creationId xmlns:a16="http://schemas.microsoft.com/office/drawing/2014/main" id="{E4428C5F-377B-7D2F-825D-4C8DC8E89D33}"/>
                </a:ext>
              </a:extLst>
            </p:cNvPr>
            <p:cNvSpPr txBox="1"/>
            <p:nvPr/>
          </p:nvSpPr>
          <p:spPr>
            <a:xfrm>
              <a:off x="20630080" y="14057024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154" name="TextBox 1153">
              <a:extLst>
                <a:ext uri="{FF2B5EF4-FFF2-40B4-BE49-F238E27FC236}">
                  <a16:creationId xmlns:a16="http://schemas.microsoft.com/office/drawing/2014/main" id="{3471E641-2BFB-DBAF-2B2A-EE7D71E0E033}"/>
                </a:ext>
              </a:extLst>
            </p:cNvPr>
            <p:cNvSpPr txBox="1"/>
            <p:nvPr/>
          </p:nvSpPr>
          <p:spPr>
            <a:xfrm>
              <a:off x="20009604" y="11870470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1157" name="TextBox 1156">
            <a:extLst>
              <a:ext uri="{FF2B5EF4-FFF2-40B4-BE49-F238E27FC236}">
                <a16:creationId xmlns:a16="http://schemas.microsoft.com/office/drawing/2014/main" id="{CC3BFB36-0650-FD9B-A3D7-91342B5D3BAD}"/>
              </a:ext>
            </a:extLst>
          </p:cNvPr>
          <p:cNvSpPr txBox="1"/>
          <p:nvPr/>
        </p:nvSpPr>
        <p:spPr>
          <a:xfrm>
            <a:off x="22574824" y="15105338"/>
            <a:ext cx="9429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Xia, L., Lee, C. &amp; Li, J.J. Statistical method 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scDEED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detecting dubious 2D single-cell embeddings and optimizing t-SNE and UMAP hyperparameters. 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Nat </a:t>
            </a:r>
            <a:r>
              <a:rPr lang="en-US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15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1753 (2024). https://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/10.1038/s41467-024-45891-y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05" name="Group 1204">
            <a:extLst>
              <a:ext uri="{FF2B5EF4-FFF2-40B4-BE49-F238E27FC236}">
                <a16:creationId xmlns:a16="http://schemas.microsoft.com/office/drawing/2014/main" id="{F6B195AB-8638-6C70-27C8-11DF4E87BE21}"/>
              </a:ext>
            </a:extLst>
          </p:cNvPr>
          <p:cNvGrpSpPr/>
          <p:nvPr/>
        </p:nvGrpSpPr>
        <p:grpSpPr>
          <a:xfrm>
            <a:off x="17151182" y="15840614"/>
            <a:ext cx="7772400" cy="4663440"/>
            <a:chOff x="16783102" y="18331723"/>
            <a:chExt cx="7772400" cy="4663440"/>
          </a:xfrm>
        </p:grpSpPr>
        <p:pic>
          <p:nvPicPr>
            <p:cNvPr id="1190" name="Picture 1189">
              <a:extLst>
                <a:ext uri="{FF2B5EF4-FFF2-40B4-BE49-F238E27FC236}">
                  <a16:creationId xmlns:a16="http://schemas.microsoft.com/office/drawing/2014/main" id="{9EE93E10-73ED-050E-FABF-513259362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6783102" y="18331723"/>
              <a:ext cx="7772400" cy="4663440"/>
            </a:xfrm>
            <a:prstGeom prst="rect">
              <a:avLst/>
            </a:prstGeom>
          </p:spPr>
        </p:pic>
        <p:sp>
          <p:nvSpPr>
            <p:cNvPr id="1162" name="TextBox 1161">
              <a:extLst>
                <a:ext uri="{FF2B5EF4-FFF2-40B4-BE49-F238E27FC236}">
                  <a16:creationId xmlns:a16="http://schemas.microsoft.com/office/drawing/2014/main" id="{2D79DBC5-3D8D-278C-917E-4F2BCE32FED3}"/>
                </a:ext>
              </a:extLst>
            </p:cNvPr>
            <p:cNvSpPr txBox="1"/>
            <p:nvPr/>
          </p:nvSpPr>
          <p:spPr>
            <a:xfrm>
              <a:off x="19139480" y="19983503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163" name="TextBox 1162">
              <a:extLst>
                <a:ext uri="{FF2B5EF4-FFF2-40B4-BE49-F238E27FC236}">
                  <a16:creationId xmlns:a16="http://schemas.microsoft.com/office/drawing/2014/main" id="{462EBBD4-4906-892E-1F6E-4EC0ED4DE281}"/>
                </a:ext>
              </a:extLst>
            </p:cNvPr>
            <p:cNvSpPr txBox="1"/>
            <p:nvPr/>
          </p:nvSpPr>
          <p:spPr>
            <a:xfrm>
              <a:off x="17951659" y="20449719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164" name="TextBox 1163">
              <a:extLst>
                <a:ext uri="{FF2B5EF4-FFF2-40B4-BE49-F238E27FC236}">
                  <a16:creationId xmlns:a16="http://schemas.microsoft.com/office/drawing/2014/main" id="{137D1F40-380E-13DB-8D62-291735C631CE}"/>
                </a:ext>
              </a:extLst>
            </p:cNvPr>
            <p:cNvSpPr txBox="1"/>
            <p:nvPr/>
          </p:nvSpPr>
          <p:spPr>
            <a:xfrm>
              <a:off x="18446719" y="20359549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1165" name="TextBox 1164">
              <a:extLst>
                <a:ext uri="{FF2B5EF4-FFF2-40B4-BE49-F238E27FC236}">
                  <a16:creationId xmlns:a16="http://schemas.microsoft.com/office/drawing/2014/main" id="{5FD81982-CCED-4E28-389E-BC902E70080B}"/>
                </a:ext>
              </a:extLst>
            </p:cNvPr>
            <p:cNvSpPr txBox="1"/>
            <p:nvPr/>
          </p:nvSpPr>
          <p:spPr>
            <a:xfrm>
              <a:off x="17861112" y="19672474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166" name="TextBox 1165">
              <a:extLst>
                <a:ext uri="{FF2B5EF4-FFF2-40B4-BE49-F238E27FC236}">
                  <a16:creationId xmlns:a16="http://schemas.microsoft.com/office/drawing/2014/main" id="{EEEBE4DF-5731-665D-830D-0A6D0DFA7459}"/>
                </a:ext>
              </a:extLst>
            </p:cNvPr>
            <p:cNvSpPr txBox="1"/>
            <p:nvPr/>
          </p:nvSpPr>
          <p:spPr>
            <a:xfrm flipH="1">
              <a:off x="17876430" y="20898562"/>
              <a:ext cx="371932" cy="40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1167" name="TextBox 1166">
              <a:extLst>
                <a:ext uri="{FF2B5EF4-FFF2-40B4-BE49-F238E27FC236}">
                  <a16:creationId xmlns:a16="http://schemas.microsoft.com/office/drawing/2014/main" id="{3FF669D1-B144-5C87-EB9E-55F3EB2B6541}"/>
                </a:ext>
              </a:extLst>
            </p:cNvPr>
            <p:cNvSpPr txBox="1"/>
            <p:nvPr/>
          </p:nvSpPr>
          <p:spPr>
            <a:xfrm>
              <a:off x="18718796" y="20970621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168" name="TextBox 1167">
              <a:extLst>
                <a:ext uri="{FF2B5EF4-FFF2-40B4-BE49-F238E27FC236}">
                  <a16:creationId xmlns:a16="http://schemas.microsoft.com/office/drawing/2014/main" id="{868403C5-6D22-89E5-40D4-062A03168AD3}"/>
                </a:ext>
              </a:extLst>
            </p:cNvPr>
            <p:cNvSpPr txBox="1"/>
            <p:nvPr/>
          </p:nvSpPr>
          <p:spPr>
            <a:xfrm>
              <a:off x="18473383" y="19827650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1191" name="TextBox 1190">
              <a:extLst>
                <a:ext uri="{FF2B5EF4-FFF2-40B4-BE49-F238E27FC236}">
                  <a16:creationId xmlns:a16="http://schemas.microsoft.com/office/drawing/2014/main" id="{0677080B-A3C3-225E-019D-3CA97D6B5E46}"/>
                </a:ext>
              </a:extLst>
            </p:cNvPr>
            <p:cNvSpPr txBox="1"/>
            <p:nvPr/>
          </p:nvSpPr>
          <p:spPr>
            <a:xfrm>
              <a:off x="21546873" y="20013709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192" name="TextBox 1191">
              <a:extLst>
                <a:ext uri="{FF2B5EF4-FFF2-40B4-BE49-F238E27FC236}">
                  <a16:creationId xmlns:a16="http://schemas.microsoft.com/office/drawing/2014/main" id="{1A6FCD25-168E-AC05-A83B-D2090E407BDE}"/>
                </a:ext>
              </a:extLst>
            </p:cNvPr>
            <p:cNvSpPr txBox="1"/>
            <p:nvPr/>
          </p:nvSpPr>
          <p:spPr>
            <a:xfrm>
              <a:off x="20359052" y="20479925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193" name="TextBox 1192">
              <a:extLst>
                <a:ext uri="{FF2B5EF4-FFF2-40B4-BE49-F238E27FC236}">
                  <a16:creationId xmlns:a16="http://schemas.microsoft.com/office/drawing/2014/main" id="{83EC95BB-D8F3-AEC8-202C-C2FC154921C3}"/>
                </a:ext>
              </a:extLst>
            </p:cNvPr>
            <p:cNvSpPr txBox="1"/>
            <p:nvPr/>
          </p:nvSpPr>
          <p:spPr>
            <a:xfrm>
              <a:off x="20854112" y="20389755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1194" name="TextBox 1193">
              <a:extLst>
                <a:ext uri="{FF2B5EF4-FFF2-40B4-BE49-F238E27FC236}">
                  <a16:creationId xmlns:a16="http://schemas.microsoft.com/office/drawing/2014/main" id="{0C35C3A4-2C27-3948-057F-3057BF942B30}"/>
                </a:ext>
              </a:extLst>
            </p:cNvPr>
            <p:cNvSpPr txBox="1"/>
            <p:nvPr/>
          </p:nvSpPr>
          <p:spPr>
            <a:xfrm>
              <a:off x="20268505" y="19702680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195" name="TextBox 1194">
              <a:extLst>
                <a:ext uri="{FF2B5EF4-FFF2-40B4-BE49-F238E27FC236}">
                  <a16:creationId xmlns:a16="http://schemas.microsoft.com/office/drawing/2014/main" id="{8835D22C-58CC-40F2-0998-C2EA3E6E5049}"/>
                </a:ext>
              </a:extLst>
            </p:cNvPr>
            <p:cNvSpPr txBox="1"/>
            <p:nvPr/>
          </p:nvSpPr>
          <p:spPr>
            <a:xfrm flipH="1">
              <a:off x="20283823" y="20928768"/>
              <a:ext cx="371932" cy="40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1196" name="TextBox 1195">
              <a:extLst>
                <a:ext uri="{FF2B5EF4-FFF2-40B4-BE49-F238E27FC236}">
                  <a16:creationId xmlns:a16="http://schemas.microsoft.com/office/drawing/2014/main" id="{FAA8BD27-8308-7DF2-572F-0A581ED96F8F}"/>
                </a:ext>
              </a:extLst>
            </p:cNvPr>
            <p:cNvSpPr txBox="1"/>
            <p:nvPr/>
          </p:nvSpPr>
          <p:spPr>
            <a:xfrm>
              <a:off x="21126189" y="21000827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197" name="TextBox 1196">
              <a:extLst>
                <a:ext uri="{FF2B5EF4-FFF2-40B4-BE49-F238E27FC236}">
                  <a16:creationId xmlns:a16="http://schemas.microsoft.com/office/drawing/2014/main" id="{7E2493DE-CEFE-0184-6929-00105CB703EE}"/>
                </a:ext>
              </a:extLst>
            </p:cNvPr>
            <p:cNvSpPr txBox="1"/>
            <p:nvPr/>
          </p:nvSpPr>
          <p:spPr>
            <a:xfrm>
              <a:off x="20880776" y="19857856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1198" name="TextBox 1197">
              <a:extLst>
                <a:ext uri="{FF2B5EF4-FFF2-40B4-BE49-F238E27FC236}">
                  <a16:creationId xmlns:a16="http://schemas.microsoft.com/office/drawing/2014/main" id="{5F3A769E-964B-A926-8545-C267DBC5E40D}"/>
                </a:ext>
              </a:extLst>
            </p:cNvPr>
            <p:cNvSpPr txBox="1"/>
            <p:nvPr/>
          </p:nvSpPr>
          <p:spPr>
            <a:xfrm>
              <a:off x="23782243" y="19980779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199" name="TextBox 1198">
              <a:extLst>
                <a:ext uri="{FF2B5EF4-FFF2-40B4-BE49-F238E27FC236}">
                  <a16:creationId xmlns:a16="http://schemas.microsoft.com/office/drawing/2014/main" id="{10B81605-E0CB-6D1F-507C-D0B0BA073C8D}"/>
                </a:ext>
              </a:extLst>
            </p:cNvPr>
            <p:cNvSpPr txBox="1"/>
            <p:nvPr/>
          </p:nvSpPr>
          <p:spPr>
            <a:xfrm>
              <a:off x="22594422" y="20446995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200" name="TextBox 1199">
              <a:extLst>
                <a:ext uri="{FF2B5EF4-FFF2-40B4-BE49-F238E27FC236}">
                  <a16:creationId xmlns:a16="http://schemas.microsoft.com/office/drawing/2014/main" id="{FDAA5684-2CA9-4E21-E73F-1FD660E67AEA}"/>
                </a:ext>
              </a:extLst>
            </p:cNvPr>
            <p:cNvSpPr txBox="1"/>
            <p:nvPr/>
          </p:nvSpPr>
          <p:spPr>
            <a:xfrm>
              <a:off x="23089482" y="20356825"/>
              <a:ext cx="304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1201" name="TextBox 1200">
              <a:extLst>
                <a:ext uri="{FF2B5EF4-FFF2-40B4-BE49-F238E27FC236}">
                  <a16:creationId xmlns:a16="http://schemas.microsoft.com/office/drawing/2014/main" id="{1FEE5437-383C-4599-CABE-045BEA8B31EE}"/>
                </a:ext>
              </a:extLst>
            </p:cNvPr>
            <p:cNvSpPr txBox="1"/>
            <p:nvPr/>
          </p:nvSpPr>
          <p:spPr>
            <a:xfrm>
              <a:off x="22436106" y="19848079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202" name="TextBox 1201">
              <a:extLst>
                <a:ext uri="{FF2B5EF4-FFF2-40B4-BE49-F238E27FC236}">
                  <a16:creationId xmlns:a16="http://schemas.microsoft.com/office/drawing/2014/main" id="{B80D03BC-AC9C-8E9E-E338-F2266782B624}"/>
                </a:ext>
              </a:extLst>
            </p:cNvPr>
            <p:cNvSpPr txBox="1"/>
            <p:nvPr/>
          </p:nvSpPr>
          <p:spPr>
            <a:xfrm flipH="1">
              <a:off x="22519193" y="20895838"/>
              <a:ext cx="371932" cy="40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1203" name="TextBox 1202">
              <a:extLst>
                <a:ext uri="{FF2B5EF4-FFF2-40B4-BE49-F238E27FC236}">
                  <a16:creationId xmlns:a16="http://schemas.microsoft.com/office/drawing/2014/main" id="{00301190-FDC6-4608-8B28-39F889616234}"/>
                </a:ext>
              </a:extLst>
            </p:cNvPr>
            <p:cNvSpPr txBox="1"/>
            <p:nvPr/>
          </p:nvSpPr>
          <p:spPr>
            <a:xfrm>
              <a:off x="23361559" y="20967897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204" name="TextBox 1203">
              <a:extLst>
                <a:ext uri="{FF2B5EF4-FFF2-40B4-BE49-F238E27FC236}">
                  <a16:creationId xmlns:a16="http://schemas.microsoft.com/office/drawing/2014/main" id="{1F07D179-4933-23DF-F421-4B615C95BC37}"/>
                </a:ext>
              </a:extLst>
            </p:cNvPr>
            <p:cNvSpPr txBox="1"/>
            <p:nvPr/>
          </p:nvSpPr>
          <p:spPr>
            <a:xfrm>
              <a:off x="23116146" y="19824926"/>
              <a:ext cx="3719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344" name="TextBox 343">
            <a:extLst>
              <a:ext uri="{FF2B5EF4-FFF2-40B4-BE49-F238E27FC236}">
                <a16:creationId xmlns:a16="http://schemas.microsoft.com/office/drawing/2014/main" id="{0CCE29FD-3F8D-9A9E-6475-FAA8E562C88B}"/>
              </a:ext>
            </a:extLst>
          </p:cNvPr>
          <p:cNvSpPr txBox="1"/>
          <p:nvPr/>
        </p:nvSpPr>
        <p:spPr>
          <a:xfrm>
            <a:off x="17299415" y="9274436"/>
            <a:ext cx="8062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2. Optimize 2D UMAP embedding with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scDEED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Cells should have the same neighbors in 2D and ND</a:t>
            </a:r>
          </a:p>
        </p:txBody>
      </p:sp>
      <p:pic>
        <p:nvPicPr>
          <p:cNvPr id="1210" name="Picture 1209">
            <a:extLst>
              <a:ext uri="{FF2B5EF4-FFF2-40B4-BE49-F238E27FC236}">
                <a16:creationId xmlns:a16="http://schemas.microsoft.com/office/drawing/2014/main" id="{70BDF827-6182-A302-6F8B-00449DE13A1C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7026005" y="25377140"/>
            <a:ext cx="5486400" cy="5482183"/>
          </a:xfrm>
          <a:prstGeom prst="rect">
            <a:avLst/>
          </a:prstGeom>
        </p:spPr>
      </p:pic>
      <p:pic>
        <p:nvPicPr>
          <p:cNvPr id="1214" name="Picture 1213">
            <a:extLst>
              <a:ext uri="{FF2B5EF4-FFF2-40B4-BE49-F238E27FC236}">
                <a16:creationId xmlns:a16="http://schemas.microsoft.com/office/drawing/2014/main" id="{FAE577EA-F421-7E5D-975C-B3B5A9DF10D2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5141440" y="16828771"/>
            <a:ext cx="6400800" cy="6400800"/>
          </a:xfrm>
          <a:prstGeom prst="rect">
            <a:avLst/>
          </a:prstGeom>
        </p:spPr>
      </p:pic>
      <p:sp>
        <p:nvSpPr>
          <p:cNvPr id="1231" name="TextBox 1230">
            <a:extLst>
              <a:ext uri="{FF2B5EF4-FFF2-40B4-BE49-F238E27FC236}">
                <a16:creationId xmlns:a16="http://schemas.microsoft.com/office/drawing/2014/main" id="{BF3BB2F2-2D30-A3AF-222F-45A5416D3706}"/>
              </a:ext>
            </a:extLst>
          </p:cNvPr>
          <p:cNvSpPr txBox="1"/>
          <p:nvPr/>
        </p:nvSpPr>
        <p:spPr>
          <a:xfrm>
            <a:off x="27413389" y="14810561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1</a:t>
            </a:r>
          </a:p>
        </p:txBody>
      </p:sp>
      <p:sp>
        <p:nvSpPr>
          <p:cNvPr id="1232" name="TextBox 1231">
            <a:extLst>
              <a:ext uri="{FF2B5EF4-FFF2-40B4-BE49-F238E27FC236}">
                <a16:creationId xmlns:a16="http://schemas.microsoft.com/office/drawing/2014/main" id="{4F3AAA90-B814-57D6-15E4-64B2E318C0E1}"/>
              </a:ext>
            </a:extLst>
          </p:cNvPr>
          <p:cNvSpPr txBox="1"/>
          <p:nvPr/>
        </p:nvSpPr>
        <p:spPr>
          <a:xfrm rot="16200000">
            <a:off x="24931547" y="12059527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2</a:t>
            </a:r>
          </a:p>
        </p:txBody>
      </p:sp>
      <p:sp>
        <p:nvSpPr>
          <p:cNvPr id="1233" name="TextBox 1232">
            <a:extLst>
              <a:ext uri="{FF2B5EF4-FFF2-40B4-BE49-F238E27FC236}">
                <a16:creationId xmlns:a16="http://schemas.microsoft.com/office/drawing/2014/main" id="{1CAD0287-A9E4-C89C-86E5-EC53EECDB5BA}"/>
              </a:ext>
            </a:extLst>
          </p:cNvPr>
          <p:cNvSpPr txBox="1"/>
          <p:nvPr/>
        </p:nvSpPr>
        <p:spPr>
          <a:xfrm>
            <a:off x="26151375" y="31253728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1</a:t>
            </a:r>
          </a:p>
        </p:txBody>
      </p:sp>
      <p:sp>
        <p:nvSpPr>
          <p:cNvPr id="1234" name="TextBox 1233">
            <a:extLst>
              <a:ext uri="{FF2B5EF4-FFF2-40B4-BE49-F238E27FC236}">
                <a16:creationId xmlns:a16="http://schemas.microsoft.com/office/drawing/2014/main" id="{0C4642E1-51AA-78B8-076C-1DFF904F04E0}"/>
              </a:ext>
            </a:extLst>
          </p:cNvPr>
          <p:cNvSpPr txBox="1"/>
          <p:nvPr/>
        </p:nvSpPr>
        <p:spPr>
          <a:xfrm rot="16200000">
            <a:off x="22040737" y="29651150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2</a:t>
            </a:r>
          </a:p>
        </p:txBody>
      </p:sp>
      <p:sp>
        <p:nvSpPr>
          <p:cNvPr id="1235" name="TextBox 1234">
            <a:extLst>
              <a:ext uri="{FF2B5EF4-FFF2-40B4-BE49-F238E27FC236}">
                <a16:creationId xmlns:a16="http://schemas.microsoft.com/office/drawing/2014/main" id="{81824D49-BDC1-E631-4B6D-643F4301E7C6}"/>
              </a:ext>
            </a:extLst>
          </p:cNvPr>
          <p:cNvSpPr txBox="1"/>
          <p:nvPr/>
        </p:nvSpPr>
        <p:spPr>
          <a:xfrm>
            <a:off x="26151375" y="28071457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1</a:t>
            </a:r>
          </a:p>
        </p:txBody>
      </p:sp>
      <p:sp>
        <p:nvSpPr>
          <p:cNvPr id="1236" name="TextBox 1235">
            <a:extLst>
              <a:ext uri="{FF2B5EF4-FFF2-40B4-BE49-F238E27FC236}">
                <a16:creationId xmlns:a16="http://schemas.microsoft.com/office/drawing/2014/main" id="{C6EA22D2-0D32-E2A7-8607-75BED02B52E1}"/>
              </a:ext>
            </a:extLst>
          </p:cNvPr>
          <p:cNvSpPr txBox="1"/>
          <p:nvPr/>
        </p:nvSpPr>
        <p:spPr>
          <a:xfrm rot="16200000">
            <a:off x="22040737" y="26542068"/>
            <a:ext cx="10118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UMAP 2</a:t>
            </a:r>
          </a:p>
        </p:txBody>
      </p:sp>
      <p:sp>
        <p:nvSpPr>
          <p:cNvPr id="1237" name="TextBox 1236">
            <a:extLst>
              <a:ext uri="{FF2B5EF4-FFF2-40B4-BE49-F238E27FC236}">
                <a16:creationId xmlns:a16="http://schemas.microsoft.com/office/drawing/2014/main" id="{8D85E74E-61F0-30CC-068E-A9EBF8962238}"/>
              </a:ext>
            </a:extLst>
          </p:cNvPr>
          <p:cNvSpPr txBox="1"/>
          <p:nvPr/>
        </p:nvSpPr>
        <p:spPr>
          <a:xfrm>
            <a:off x="24705416" y="2601799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38" name="TextBox 1237">
            <a:extLst>
              <a:ext uri="{FF2B5EF4-FFF2-40B4-BE49-F238E27FC236}">
                <a16:creationId xmlns:a16="http://schemas.microsoft.com/office/drawing/2014/main" id="{E1B17B81-1B9B-EAFF-319F-A1163FD737E0}"/>
              </a:ext>
            </a:extLst>
          </p:cNvPr>
          <p:cNvSpPr txBox="1"/>
          <p:nvPr/>
        </p:nvSpPr>
        <p:spPr>
          <a:xfrm>
            <a:off x="23517595" y="2648421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39" name="TextBox 1238">
            <a:extLst>
              <a:ext uri="{FF2B5EF4-FFF2-40B4-BE49-F238E27FC236}">
                <a16:creationId xmlns:a16="http://schemas.microsoft.com/office/drawing/2014/main" id="{40949262-9F13-166A-F58D-1A49C2EF3B81}"/>
              </a:ext>
            </a:extLst>
          </p:cNvPr>
          <p:cNvSpPr txBox="1"/>
          <p:nvPr/>
        </p:nvSpPr>
        <p:spPr>
          <a:xfrm>
            <a:off x="24012655" y="2639404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40" name="TextBox 1239">
            <a:extLst>
              <a:ext uri="{FF2B5EF4-FFF2-40B4-BE49-F238E27FC236}">
                <a16:creationId xmlns:a16="http://schemas.microsoft.com/office/drawing/2014/main" id="{3CA24C51-5921-979A-CBD4-AEB8C9055C02}"/>
              </a:ext>
            </a:extLst>
          </p:cNvPr>
          <p:cNvSpPr txBox="1"/>
          <p:nvPr/>
        </p:nvSpPr>
        <p:spPr>
          <a:xfrm>
            <a:off x="23427048" y="2570696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41" name="TextBox 1240">
            <a:extLst>
              <a:ext uri="{FF2B5EF4-FFF2-40B4-BE49-F238E27FC236}">
                <a16:creationId xmlns:a16="http://schemas.microsoft.com/office/drawing/2014/main" id="{9AD94D15-5558-253B-9787-72F22460404E}"/>
              </a:ext>
            </a:extLst>
          </p:cNvPr>
          <p:cNvSpPr txBox="1"/>
          <p:nvPr/>
        </p:nvSpPr>
        <p:spPr>
          <a:xfrm flipH="1">
            <a:off x="23442366" y="26933053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42" name="TextBox 1241">
            <a:extLst>
              <a:ext uri="{FF2B5EF4-FFF2-40B4-BE49-F238E27FC236}">
                <a16:creationId xmlns:a16="http://schemas.microsoft.com/office/drawing/2014/main" id="{4F3D2D4F-D233-6E55-D42A-1AFC8315E881}"/>
              </a:ext>
            </a:extLst>
          </p:cNvPr>
          <p:cNvSpPr txBox="1"/>
          <p:nvPr/>
        </p:nvSpPr>
        <p:spPr>
          <a:xfrm>
            <a:off x="24284732" y="2700511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43" name="TextBox 1242">
            <a:extLst>
              <a:ext uri="{FF2B5EF4-FFF2-40B4-BE49-F238E27FC236}">
                <a16:creationId xmlns:a16="http://schemas.microsoft.com/office/drawing/2014/main" id="{98E33171-2A2A-7A85-D4D5-1C0589B58A24}"/>
              </a:ext>
            </a:extLst>
          </p:cNvPr>
          <p:cNvSpPr txBox="1"/>
          <p:nvPr/>
        </p:nvSpPr>
        <p:spPr>
          <a:xfrm>
            <a:off x="24039319" y="25862141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44" name="TextBox 1243">
            <a:extLst>
              <a:ext uri="{FF2B5EF4-FFF2-40B4-BE49-F238E27FC236}">
                <a16:creationId xmlns:a16="http://schemas.microsoft.com/office/drawing/2014/main" id="{0101870F-271C-BBE7-2605-5F9A51187AF9}"/>
              </a:ext>
            </a:extLst>
          </p:cNvPr>
          <p:cNvSpPr txBox="1"/>
          <p:nvPr/>
        </p:nvSpPr>
        <p:spPr>
          <a:xfrm>
            <a:off x="27096514" y="2602325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45" name="TextBox 1244">
            <a:extLst>
              <a:ext uri="{FF2B5EF4-FFF2-40B4-BE49-F238E27FC236}">
                <a16:creationId xmlns:a16="http://schemas.microsoft.com/office/drawing/2014/main" id="{7E0DCC0C-6B93-8E7B-9EFF-146F9DC33A0E}"/>
              </a:ext>
            </a:extLst>
          </p:cNvPr>
          <p:cNvSpPr txBox="1"/>
          <p:nvPr/>
        </p:nvSpPr>
        <p:spPr>
          <a:xfrm>
            <a:off x="25908693" y="2648947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46" name="TextBox 1245">
            <a:extLst>
              <a:ext uri="{FF2B5EF4-FFF2-40B4-BE49-F238E27FC236}">
                <a16:creationId xmlns:a16="http://schemas.microsoft.com/office/drawing/2014/main" id="{2B1C7A30-DB6D-1007-A6F5-2E063D21DD86}"/>
              </a:ext>
            </a:extLst>
          </p:cNvPr>
          <p:cNvSpPr txBox="1"/>
          <p:nvPr/>
        </p:nvSpPr>
        <p:spPr>
          <a:xfrm>
            <a:off x="26403753" y="26399300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47" name="TextBox 1246">
            <a:extLst>
              <a:ext uri="{FF2B5EF4-FFF2-40B4-BE49-F238E27FC236}">
                <a16:creationId xmlns:a16="http://schemas.microsoft.com/office/drawing/2014/main" id="{D5F7E99B-BB65-D0D3-6A1A-22DD2FAAFAB4}"/>
              </a:ext>
            </a:extLst>
          </p:cNvPr>
          <p:cNvSpPr txBox="1"/>
          <p:nvPr/>
        </p:nvSpPr>
        <p:spPr>
          <a:xfrm>
            <a:off x="25818146" y="2571222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48" name="TextBox 1247">
            <a:extLst>
              <a:ext uri="{FF2B5EF4-FFF2-40B4-BE49-F238E27FC236}">
                <a16:creationId xmlns:a16="http://schemas.microsoft.com/office/drawing/2014/main" id="{55D199CF-5AA0-0CBA-B915-A4F1677A5523}"/>
              </a:ext>
            </a:extLst>
          </p:cNvPr>
          <p:cNvSpPr txBox="1"/>
          <p:nvPr/>
        </p:nvSpPr>
        <p:spPr>
          <a:xfrm flipH="1">
            <a:off x="25833464" y="26938313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49" name="TextBox 1248">
            <a:extLst>
              <a:ext uri="{FF2B5EF4-FFF2-40B4-BE49-F238E27FC236}">
                <a16:creationId xmlns:a16="http://schemas.microsoft.com/office/drawing/2014/main" id="{459D0377-9712-51C9-19B7-8E93EDF115E5}"/>
              </a:ext>
            </a:extLst>
          </p:cNvPr>
          <p:cNvSpPr txBox="1"/>
          <p:nvPr/>
        </p:nvSpPr>
        <p:spPr>
          <a:xfrm>
            <a:off x="26675830" y="2701037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50" name="TextBox 1249">
            <a:extLst>
              <a:ext uri="{FF2B5EF4-FFF2-40B4-BE49-F238E27FC236}">
                <a16:creationId xmlns:a16="http://schemas.microsoft.com/office/drawing/2014/main" id="{AAA1A490-D9B8-66C8-C0E1-83078ACAD77E}"/>
              </a:ext>
            </a:extLst>
          </p:cNvPr>
          <p:cNvSpPr txBox="1"/>
          <p:nvPr/>
        </p:nvSpPr>
        <p:spPr>
          <a:xfrm>
            <a:off x="26430417" y="25867401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51" name="TextBox 1250">
            <a:extLst>
              <a:ext uri="{FF2B5EF4-FFF2-40B4-BE49-F238E27FC236}">
                <a16:creationId xmlns:a16="http://schemas.microsoft.com/office/drawing/2014/main" id="{5B2A083B-4963-BD2C-ADFE-62CA4F56C94C}"/>
              </a:ext>
            </a:extLst>
          </p:cNvPr>
          <p:cNvSpPr txBox="1"/>
          <p:nvPr/>
        </p:nvSpPr>
        <p:spPr>
          <a:xfrm>
            <a:off x="29494731" y="2602316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52" name="TextBox 1251">
            <a:extLst>
              <a:ext uri="{FF2B5EF4-FFF2-40B4-BE49-F238E27FC236}">
                <a16:creationId xmlns:a16="http://schemas.microsoft.com/office/drawing/2014/main" id="{0AE803EC-757D-8883-1935-EDAF6505AB78}"/>
              </a:ext>
            </a:extLst>
          </p:cNvPr>
          <p:cNvSpPr txBox="1"/>
          <p:nvPr/>
        </p:nvSpPr>
        <p:spPr>
          <a:xfrm>
            <a:off x="28306910" y="2648938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53" name="TextBox 1252">
            <a:extLst>
              <a:ext uri="{FF2B5EF4-FFF2-40B4-BE49-F238E27FC236}">
                <a16:creationId xmlns:a16="http://schemas.microsoft.com/office/drawing/2014/main" id="{5E8FCA28-C450-D93F-244C-4F88638A2B72}"/>
              </a:ext>
            </a:extLst>
          </p:cNvPr>
          <p:cNvSpPr txBox="1"/>
          <p:nvPr/>
        </p:nvSpPr>
        <p:spPr>
          <a:xfrm>
            <a:off x="28801970" y="26399214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54" name="TextBox 1253">
            <a:extLst>
              <a:ext uri="{FF2B5EF4-FFF2-40B4-BE49-F238E27FC236}">
                <a16:creationId xmlns:a16="http://schemas.microsoft.com/office/drawing/2014/main" id="{0A298B4C-2D03-CC29-B49D-D3F230DF0ECE}"/>
              </a:ext>
            </a:extLst>
          </p:cNvPr>
          <p:cNvSpPr txBox="1"/>
          <p:nvPr/>
        </p:nvSpPr>
        <p:spPr>
          <a:xfrm>
            <a:off x="28216363" y="2571213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55" name="TextBox 1254">
            <a:extLst>
              <a:ext uri="{FF2B5EF4-FFF2-40B4-BE49-F238E27FC236}">
                <a16:creationId xmlns:a16="http://schemas.microsoft.com/office/drawing/2014/main" id="{9BCFA6C9-A903-412F-E49B-D15742B61FDF}"/>
              </a:ext>
            </a:extLst>
          </p:cNvPr>
          <p:cNvSpPr txBox="1"/>
          <p:nvPr/>
        </p:nvSpPr>
        <p:spPr>
          <a:xfrm flipH="1">
            <a:off x="28231681" y="26938227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56" name="TextBox 1255">
            <a:extLst>
              <a:ext uri="{FF2B5EF4-FFF2-40B4-BE49-F238E27FC236}">
                <a16:creationId xmlns:a16="http://schemas.microsoft.com/office/drawing/2014/main" id="{148D5C14-027D-6B43-6008-16B03BECE29D}"/>
              </a:ext>
            </a:extLst>
          </p:cNvPr>
          <p:cNvSpPr txBox="1"/>
          <p:nvPr/>
        </p:nvSpPr>
        <p:spPr>
          <a:xfrm>
            <a:off x="29074047" y="27010286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57" name="TextBox 1256">
            <a:extLst>
              <a:ext uri="{FF2B5EF4-FFF2-40B4-BE49-F238E27FC236}">
                <a16:creationId xmlns:a16="http://schemas.microsoft.com/office/drawing/2014/main" id="{E53BBC41-161D-E630-02CC-79655D7DA03C}"/>
              </a:ext>
            </a:extLst>
          </p:cNvPr>
          <p:cNvSpPr txBox="1"/>
          <p:nvPr/>
        </p:nvSpPr>
        <p:spPr>
          <a:xfrm>
            <a:off x="28828634" y="2586731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58" name="TextBox 1257">
            <a:extLst>
              <a:ext uri="{FF2B5EF4-FFF2-40B4-BE49-F238E27FC236}">
                <a16:creationId xmlns:a16="http://schemas.microsoft.com/office/drawing/2014/main" id="{D74B8D1B-8DD0-6DA7-5618-3548FB09ACD4}"/>
              </a:ext>
            </a:extLst>
          </p:cNvPr>
          <p:cNvSpPr txBox="1"/>
          <p:nvPr/>
        </p:nvSpPr>
        <p:spPr>
          <a:xfrm>
            <a:off x="24711236" y="2931145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59" name="TextBox 1258">
            <a:extLst>
              <a:ext uri="{FF2B5EF4-FFF2-40B4-BE49-F238E27FC236}">
                <a16:creationId xmlns:a16="http://schemas.microsoft.com/office/drawing/2014/main" id="{F3DF3932-C60E-CD1A-7F29-E1D05DA34C82}"/>
              </a:ext>
            </a:extLst>
          </p:cNvPr>
          <p:cNvSpPr txBox="1"/>
          <p:nvPr/>
        </p:nvSpPr>
        <p:spPr>
          <a:xfrm>
            <a:off x="23523415" y="2977766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60" name="TextBox 1259">
            <a:extLst>
              <a:ext uri="{FF2B5EF4-FFF2-40B4-BE49-F238E27FC236}">
                <a16:creationId xmlns:a16="http://schemas.microsoft.com/office/drawing/2014/main" id="{C6717D6B-8619-EAA1-6355-53553271D6D2}"/>
              </a:ext>
            </a:extLst>
          </p:cNvPr>
          <p:cNvSpPr txBox="1"/>
          <p:nvPr/>
        </p:nvSpPr>
        <p:spPr>
          <a:xfrm>
            <a:off x="24018475" y="29687499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61" name="TextBox 1260">
            <a:extLst>
              <a:ext uri="{FF2B5EF4-FFF2-40B4-BE49-F238E27FC236}">
                <a16:creationId xmlns:a16="http://schemas.microsoft.com/office/drawing/2014/main" id="{7E940CA2-640D-FCDC-6BC6-0E976D9F6F5C}"/>
              </a:ext>
            </a:extLst>
          </p:cNvPr>
          <p:cNvSpPr txBox="1"/>
          <p:nvPr/>
        </p:nvSpPr>
        <p:spPr>
          <a:xfrm>
            <a:off x="23432868" y="2900042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62" name="TextBox 1261">
            <a:extLst>
              <a:ext uri="{FF2B5EF4-FFF2-40B4-BE49-F238E27FC236}">
                <a16:creationId xmlns:a16="http://schemas.microsoft.com/office/drawing/2014/main" id="{4456D1D4-6BAD-0C13-3EB7-331083DE747B}"/>
              </a:ext>
            </a:extLst>
          </p:cNvPr>
          <p:cNvSpPr txBox="1"/>
          <p:nvPr/>
        </p:nvSpPr>
        <p:spPr>
          <a:xfrm flipH="1">
            <a:off x="23448186" y="30226512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63" name="TextBox 1262">
            <a:extLst>
              <a:ext uri="{FF2B5EF4-FFF2-40B4-BE49-F238E27FC236}">
                <a16:creationId xmlns:a16="http://schemas.microsoft.com/office/drawing/2014/main" id="{EAEDC859-7380-9CE7-ECE8-2C7C28601901}"/>
              </a:ext>
            </a:extLst>
          </p:cNvPr>
          <p:cNvSpPr txBox="1"/>
          <p:nvPr/>
        </p:nvSpPr>
        <p:spPr>
          <a:xfrm>
            <a:off x="24290552" y="30298571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64" name="TextBox 1263">
            <a:extLst>
              <a:ext uri="{FF2B5EF4-FFF2-40B4-BE49-F238E27FC236}">
                <a16:creationId xmlns:a16="http://schemas.microsoft.com/office/drawing/2014/main" id="{68FF7F81-0ED3-D12C-CF19-C0DEA49C135F}"/>
              </a:ext>
            </a:extLst>
          </p:cNvPr>
          <p:cNvSpPr txBox="1"/>
          <p:nvPr/>
        </p:nvSpPr>
        <p:spPr>
          <a:xfrm>
            <a:off x="24045139" y="2915560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65" name="TextBox 1264">
            <a:extLst>
              <a:ext uri="{FF2B5EF4-FFF2-40B4-BE49-F238E27FC236}">
                <a16:creationId xmlns:a16="http://schemas.microsoft.com/office/drawing/2014/main" id="{0CF5C0D5-5441-00D5-69ED-1BD71C38269E}"/>
              </a:ext>
            </a:extLst>
          </p:cNvPr>
          <p:cNvSpPr txBox="1"/>
          <p:nvPr/>
        </p:nvSpPr>
        <p:spPr>
          <a:xfrm>
            <a:off x="27102334" y="2931671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66" name="TextBox 1265">
            <a:extLst>
              <a:ext uri="{FF2B5EF4-FFF2-40B4-BE49-F238E27FC236}">
                <a16:creationId xmlns:a16="http://schemas.microsoft.com/office/drawing/2014/main" id="{110710D3-507F-75C2-161A-9DBE14CFDD7E}"/>
              </a:ext>
            </a:extLst>
          </p:cNvPr>
          <p:cNvSpPr txBox="1"/>
          <p:nvPr/>
        </p:nvSpPr>
        <p:spPr>
          <a:xfrm>
            <a:off x="25914513" y="2978292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67" name="TextBox 1266">
            <a:extLst>
              <a:ext uri="{FF2B5EF4-FFF2-40B4-BE49-F238E27FC236}">
                <a16:creationId xmlns:a16="http://schemas.microsoft.com/office/drawing/2014/main" id="{DB9D7990-ACA3-37E5-1ECD-ED1428D5663D}"/>
              </a:ext>
            </a:extLst>
          </p:cNvPr>
          <p:cNvSpPr txBox="1"/>
          <p:nvPr/>
        </p:nvSpPr>
        <p:spPr>
          <a:xfrm>
            <a:off x="26409573" y="29692759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68" name="TextBox 1267">
            <a:extLst>
              <a:ext uri="{FF2B5EF4-FFF2-40B4-BE49-F238E27FC236}">
                <a16:creationId xmlns:a16="http://schemas.microsoft.com/office/drawing/2014/main" id="{E7FD085F-6571-6E8E-B0BE-F3D27664AE02}"/>
              </a:ext>
            </a:extLst>
          </p:cNvPr>
          <p:cNvSpPr txBox="1"/>
          <p:nvPr/>
        </p:nvSpPr>
        <p:spPr>
          <a:xfrm>
            <a:off x="25823966" y="2900568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69" name="TextBox 1268">
            <a:extLst>
              <a:ext uri="{FF2B5EF4-FFF2-40B4-BE49-F238E27FC236}">
                <a16:creationId xmlns:a16="http://schemas.microsoft.com/office/drawing/2014/main" id="{D74969D6-8BFD-45B0-1703-EC8DFBC3345A}"/>
              </a:ext>
            </a:extLst>
          </p:cNvPr>
          <p:cNvSpPr txBox="1"/>
          <p:nvPr/>
        </p:nvSpPr>
        <p:spPr>
          <a:xfrm flipH="1">
            <a:off x="25839284" y="30231772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70" name="TextBox 1269">
            <a:extLst>
              <a:ext uri="{FF2B5EF4-FFF2-40B4-BE49-F238E27FC236}">
                <a16:creationId xmlns:a16="http://schemas.microsoft.com/office/drawing/2014/main" id="{C11E45B3-416C-A0B3-CDF6-781A748E659A}"/>
              </a:ext>
            </a:extLst>
          </p:cNvPr>
          <p:cNvSpPr txBox="1"/>
          <p:nvPr/>
        </p:nvSpPr>
        <p:spPr>
          <a:xfrm>
            <a:off x="26681650" y="30303831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71" name="TextBox 1270">
            <a:extLst>
              <a:ext uri="{FF2B5EF4-FFF2-40B4-BE49-F238E27FC236}">
                <a16:creationId xmlns:a16="http://schemas.microsoft.com/office/drawing/2014/main" id="{ADD2EC16-5E7E-2BB1-0D12-69BE67D9C627}"/>
              </a:ext>
            </a:extLst>
          </p:cNvPr>
          <p:cNvSpPr txBox="1"/>
          <p:nvPr/>
        </p:nvSpPr>
        <p:spPr>
          <a:xfrm>
            <a:off x="26436237" y="2916086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72" name="TextBox 1271">
            <a:extLst>
              <a:ext uri="{FF2B5EF4-FFF2-40B4-BE49-F238E27FC236}">
                <a16:creationId xmlns:a16="http://schemas.microsoft.com/office/drawing/2014/main" id="{E06EE471-68A7-41F0-9507-73601A241C04}"/>
              </a:ext>
            </a:extLst>
          </p:cNvPr>
          <p:cNvSpPr txBox="1"/>
          <p:nvPr/>
        </p:nvSpPr>
        <p:spPr>
          <a:xfrm>
            <a:off x="29500551" y="29316627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273" name="TextBox 1272">
            <a:extLst>
              <a:ext uri="{FF2B5EF4-FFF2-40B4-BE49-F238E27FC236}">
                <a16:creationId xmlns:a16="http://schemas.microsoft.com/office/drawing/2014/main" id="{5A90B077-5723-EF42-CE51-BA0F43B59FCD}"/>
              </a:ext>
            </a:extLst>
          </p:cNvPr>
          <p:cNvSpPr txBox="1"/>
          <p:nvPr/>
        </p:nvSpPr>
        <p:spPr>
          <a:xfrm>
            <a:off x="28312730" y="2978284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74" name="TextBox 1273">
            <a:extLst>
              <a:ext uri="{FF2B5EF4-FFF2-40B4-BE49-F238E27FC236}">
                <a16:creationId xmlns:a16="http://schemas.microsoft.com/office/drawing/2014/main" id="{4E51FB3C-8AFC-D4F0-5B6C-ADE662F54EDA}"/>
              </a:ext>
            </a:extLst>
          </p:cNvPr>
          <p:cNvSpPr txBox="1"/>
          <p:nvPr/>
        </p:nvSpPr>
        <p:spPr>
          <a:xfrm>
            <a:off x="28807790" y="29692673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75" name="TextBox 1274">
            <a:extLst>
              <a:ext uri="{FF2B5EF4-FFF2-40B4-BE49-F238E27FC236}">
                <a16:creationId xmlns:a16="http://schemas.microsoft.com/office/drawing/2014/main" id="{C5929E7B-C32C-2E85-F96F-92BB82AC75FB}"/>
              </a:ext>
            </a:extLst>
          </p:cNvPr>
          <p:cNvSpPr txBox="1"/>
          <p:nvPr/>
        </p:nvSpPr>
        <p:spPr>
          <a:xfrm>
            <a:off x="28222183" y="2900559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76" name="TextBox 1275">
            <a:extLst>
              <a:ext uri="{FF2B5EF4-FFF2-40B4-BE49-F238E27FC236}">
                <a16:creationId xmlns:a16="http://schemas.microsoft.com/office/drawing/2014/main" id="{5FF567BF-31BE-E9BD-E5EB-57AEF5A8E461}"/>
              </a:ext>
            </a:extLst>
          </p:cNvPr>
          <p:cNvSpPr txBox="1"/>
          <p:nvPr/>
        </p:nvSpPr>
        <p:spPr>
          <a:xfrm flipH="1">
            <a:off x="28237501" y="30231686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277" name="TextBox 1276">
            <a:extLst>
              <a:ext uri="{FF2B5EF4-FFF2-40B4-BE49-F238E27FC236}">
                <a16:creationId xmlns:a16="http://schemas.microsoft.com/office/drawing/2014/main" id="{5A61C828-4A5E-2A5A-B083-A0D847E247C3}"/>
              </a:ext>
            </a:extLst>
          </p:cNvPr>
          <p:cNvSpPr txBox="1"/>
          <p:nvPr/>
        </p:nvSpPr>
        <p:spPr>
          <a:xfrm>
            <a:off x="29079867" y="30303745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78" name="TextBox 1277">
            <a:extLst>
              <a:ext uri="{FF2B5EF4-FFF2-40B4-BE49-F238E27FC236}">
                <a16:creationId xmlns:a16="http://schemas.microsoft.com/office/drawing/2014/main" id="{13D7ED37-6255-8A3F-EA30-A08012161E26}"/>
              </a:ext>
            </a:extLst>
          </p:cNvPr>
          <p:cNvSpPr txBox="1"/>
          <p:nvPr/>
        </p:nvSpPr>
        <p:spPr>
          <a:xfrm>
            <a:off x="28834454" y="29160774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pic>
        <p:nvPicPr>
          <p:cNvPr id="1306" name="Picture 1305">
            <a:extLst>
              <a:ext uri="{FF2B5EF4-FFF2-40B4-BE49-F238E27FC236}">
                <a16:creationId xmlns:a16="http://schemas.microsoft.com/office/drawing/2014/main" id="{2040313D-DF74-B4AF-ED7C-360AA58E4446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6418666" y="32625303"/>
            <a:ext cx="3657600" cy="2286000"/>
          </a:xfrm>
          <a:prstGeom prst="rect">
            <a:avLst/>
          </a:prstGeom>
        </p:spPr>
      </p:pic>
      <p:pic>
        <p:nvPicPr>
          <p:cNvPr id="1312" name="Picture 1311">
            <a:extLst>
              <a:ext uri="{FF2B5EF4-FFF2-40B4-BE49-F238E27FC236}">
                <a16:creationId xmlns:a16="http://schemas.microsoft.com/office/drawing/2014/main" id="{3ACA9D57-BA90-0C96-4B10-D5C937C3E5DE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1915838" y="32625303"/>
            <a:ext cx="3657600" cy="2286000"/>
          </a:xfrm>
          <a:prstGeom prst="rect">
            <a:avLst/>
          </a:prstGeom>
        </p:spPr>
      </p:pic>
      <p:pic>
        <p:nvPicPr>
          <p:cNvPr id="1316" name="Picture 1315">
            <a:extLst>
              <a:ext uri="{FF2B5EF4-FFF2-40B4-BE49-F238E27FC236}">
                <a16:creationId xmlns:a16="http://schemas.microsoft.com/office/drawing/2014/main" id="{8100FD17-E38D-E170-23E4-25A805578A2A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7413011" y="32625303"/>
            <a:ext cx="3657600" cy="2286000"/>
          </a:xfrm>
          <a:prstGeom prst="rect">
            <a:avLst/>
          </a:prstGeom>
        </p:spPr>
      </p:pic>
      <p:sp>
        <p:nvSpPr>
          <p:cNvPr id="1340" name="TextBox 1339">
            <a:extLst>
              <a:ext uri="{FF2B5EF4-FFF2-40B4-BE49-F238E27FC236}">
                <a16:creationId xmlns:a16="http://schemas.microsoft.com/office/drawing/2014/main" id="{FD91A92F-01E5-0CB5-4B68-D47910717FA1}"/>
              </a:ext>
            </a:extLst>
          </p:cNvPr>
          <p:cNvSpPr txBox="1"/>
          <p:nvPr/>
        </p:nvSpPr>
        <p:spPr>
          <a:xfrm>
            <a:off x="17086257" y="24251319"/>
            <a:ext cx="1184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A. Regulatory and conventional T cells are distinct in transcriptomic data</a:t>
            </a:r>
          </a:p>
        </p:txBody>
      </p:sp>
      <p:sp>
        <p:nvSpPr>
          <p:cNvPr id="1341" name="TextBox 1340">
            <a:extLst>
              <a:ext uri="{FF2B5EF4-FFF2-40B4-BE49-F238E27FC236}">
                <a16:creationId xmlns:a16="http://schemas.microsoft.com/office/drawing/2014/main" id="{70C5C2FE-B895-E970-7FE6-B51CE2A3723D}"/>
              </a:ext>
            </a:extLst>
          </p:cNvPr>
          <p:cNvSpPr txBox="1"/>
          <p:nvPr/>
        </p:nvSpPr>
        <p:spPr>
          <a:xfrm>
            <a:off x="17288535" y="24703237"/>
            <a:ext cx="5549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Previously-identified Treg/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signatures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P390</a:t>
            </a:r>
          </a:p>
        </p:txBody>
      </p:sp>
      <p:sp>
        <p:nvSpPr>
          <p:cNvPr id="1342" name="TextBox 1341">
            <a:extLst>
              <a:ext uri="{FF2B5EF4-FFF2-40B4-BE49-F238E27FC236}">
                <a16:creationId xmlns:a16="http://schemas.microsoft.com/office/drawing/2014/main" id="{8D5DB8D5-7305-7A2F-AF5B-3BB425DBBFC1}"/>
              </a:ext>
            </a:extLst>
          </p:cNvPr>
          <p:cNvSpPr txBox="1"/>
          <p:nvPr/>
        </p:nvSpPr>
        <p:spPr>
          <a:xfrm>
            <a:off x="21268162" y="32322253"/>
            <a:ext cx="923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Tconv</a:t>
            </a:r>
            <a:endParaRPr 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3" name="TextBox 1342">
            <a:extLst>
              <a:ext uri="{FF2B5EF4-FFF2-40B4-BE49-F238E27FC236}">
                <a16:creationId xmlns:a16="http://schemas.microsoft.com/office/drawing/2014/main" id="{684473DD-B9C8-592A-59D7-CD04E5AC3AFF}"/>
              </a:ext>
            </a:extLst>
          </p:cNvPr>
          <p:cNvSpPr txBox="1"/>
          <p:nvPr/>
        </p:nvSpPr>
        <p:spPr>
          <a:xfrm>
            <a:off x="17176415" y="31762660"/>
            <a:ext cx="1184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B. Cell calling by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TotalSeq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(feature barcodes) and RNA signature gating</a:t>
            </a:r>
          </a:p>
        </p:txBody>
      </p:sp>
      <p:cxnSp>
        <p:nvCxnSpPr>
          <p:cNvPr id="1345" name="Straight Connector 1344">
            <a:extLst>
              <a:ext uri="{FF2B5EF4-FFF2-40B4-BE49-F238E27FC236}">
                <a16:creationId xmlns:a16="http://schemas.microsoft.com/office/drawing/2014/main" id="{FD217195-6F89-DC49-A317-01EA7BD556DE}"/>
              </a:ext>
            </a:extLst>
          </p:cNvPr>
          <p:cNvCxnSpPr>
            <a:cxnSpLocks/>
          </p:cNvCxnSpPr>
          <p:nvPr/>
        </p:nvCxnSpPr>
        <p:spPr>
          <a:xfrm>
            <a:off x="21091657" y="33980963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6" name="Straight Connector 1345">
            <a:extLst>
              <a:ext uri="{FF2B5EF4-FFF2-40B4-BE49-F238E27FC236}">
                <a16:creationId xmlns:a16="http://schemas.microsoft.com/office/drawing/2014/main" id="{5E41CEC9-8922-0D69-8D9A-0D5B6D11EC9B}"/>
              </a:ext>
            </a:extLst>
          </p:cNvPr>
          <p:cNvCxnSpPr>
            <a:cxnSpLocks/>
          </p:cNvCxnSpPr>
          <p:nvPr/>
        </p:nvCxnSpPr>
        <p:spPr>
          <a:xfrm>
            <a:off x="25590578" y="33228233"/>
            <a:ext cx="704088" cy="0"/>
          </a:xfrm>
          <a:prstGeom prst="line">
            <a:avLst/>
          </a:prstGeom>
          <a:ln w="38100">
            <a:solidFill>
              <a:srgbClr val="0099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7" name="Straight Connector 1346">
            <a:extLst>
              <a:ext uri="{FF2B5EF4-FFF2-40B4-BE49-F238E27FC236}">
                <a16:creationId xmlns:a16="http://schemas.microsoft.com/office/drawing/2014/main" id="{5454A6F0-A01B-6E93-7D81-77FE2D45C1B1}"/>
              </a:ext>
            </a:extLst>
          </p:cNvPr>
          <p:cNvCxnSpPr>
            <a:cxnSpLocks/>
          </p:cNvCxnSpPr>
          <p:nvPr/>
        </p:nvCxnSpPr>
        <p:spPr>
          <a:xfrm flipV="1">
            <a:off x="21002338" y="32656668"/>
            <a:ext cx="377085" cy="296998"/>
          </a:xfrm>
          <a:prstGeom prst="line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48" name="Picture 1347">
            <a:extLst>
              <a:ext uri="{FF2B5EF4-FFF2-40B4-BE49-F238E27FC236}">
                <a16:creationId xmlns:a16="http://schemas.microsoft.com/office/drawing/2014/main" id="{6B40F2B1-88BE-0C23-1C4B-34A64AF2D55E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 l="85968"/>
          <a:stretch/>
        </p:blipFill>
        <p:spPr>
          <a:xfrm>
            <a:off x="30264287" y="32272181"/>
            <a:ext cx="1283083" cy="3200400"/>
          </a:xfrm>
          <a:prstGeom prst="rect">
            <a:avLst/>
          </a:prstGeom>
        </p:spPr>
      </p:pic>
      <p:sp>
        <p:nvSpPr>
          <p:cNvPr id="1349" name="TextBox 1348">
            <a:extLst>
              <a:ext uri="{FF2B5EF4-FFF2-40B4-BE49-F238E27FC236}">
                <a16:creationId xmlns:a16="http://schemas.microsoft.com/office/drawing/2014/main" id="{EBAF048C-1E1D-B108-7195-9EC8FF43EF78}"/>
              </a:ext>
            </a:extLst>
          </p:cNvPr>
          <p:cNvSpPr txBox="1"/>
          <p:nvPr/>
        </p:nvSpPr>
        <p:spPr>
          <a:xfrm>
            <a:off x="17279583" y="31086061"/>
            <a:ext cx="1248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Alex Hu</a:t>
            </a:r>
          </a:p>
        </p:txBody>
      </p:sp>
      <p:cxnSp>
        <p:nvCxnSpPr>
          <p:cNvPr id="1351" name="Straight Connector 1350">
            <a:extLst>
              <a:ext uri="{FF2B5EF4-FFF2-40B4-BE49-F238E27FC236}">
                <a16:creationId xmlns:a16="http://schemas.microsoft.com/office/drawing/2014/main" id="{40501896-DE59-454B-F9CD-8AFC671949C4}"/>
              </a:ext>
            </a:extLst>
          </p:cNvPr>
          <p:cNvCxnSpPr>
            <a:cxnSpLocks/>
          </p:cNvCxnSpPr>
          <p:nvPr/>
        </p:nvCxnSpPr>
        <p:spPr>
          <a:xfrm flipV="1">
            <a:off x="29584073" y="32745453"/>
            <a:ext cx="332739" cy="728351"/>
          </a:xfrm>
          <a:prstGeom prst="line">
            <a:avLst/>
          </a:prstGeom>
          <a:ln w="38100">
            <a:solidFill>
              <a:srgbClr val="0000FF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2" name="TextBox 1351">
            <a:extLst>
              <a:ext uri="{FF2B5EF4-FFF2-40B4-BE49-F238E27FC236}">
                <a16:creationId xmlns:a16="http://schemas.microsoft.com/office/drawing/2014/main" id="{E00689AC-6002-435F-8BCF-8EE8FAF2EFCD}"/>
              </a:ext>
            </a:extLst>
          </p:cNvPr>
          <p:cNvSpPr txBox="1"/>
          <p:nvPr/>
        </p:nvSpPr>
        <p:spPr>
          <a:xfrm>
            <a:off x="29792500" y="32391585"/>
            <a:ext cx="759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Treg</a:t>
            </a:r>
          </a:p>
        </p:txBody>
      </p:sp>
      <p:grpSp>
        <p:nvGrpSpPr>
          <p:cNvPr id="1364" name="Group 1363">
            <a:extLst>
              <a:ext uri="{FF2B5EF4-FFF2-40B4-BE49-F238E27FC236}">
                <a16:creationId xmlns:a16="http://schemas.microsoft.com/office/drawing/2014/main" id="{64B6B2A0-45DC-576F-2D25-52626A607964}"/>
              </a:ext>
            </a:extLst>
          </p:cNvPr>
          <p:cNvGrpSpPr/>
          <p:nvPr/>
        </p:nvGrpSpPr>
        <p:grpSpPr>
          <a:xfrm>
            <a:off x="16759771" y="36773588"/>
            <a:ext cx="10864107" cy="3605821"/>
            <a:chOff x="20975552" y="36413960"/>
            <a:chExt cx="10864107" cy="3605821"/>
          </a:xfrm>
        </p:grpSpPr>
        <p:pic>
          <p:nvPicPr>
            <p:cNvPr id="1321" name="Picture 1320">
              <a:extLst>
                <a:ext uri="{FF2B5EF4-FFF2-40B4-BE49-F238E27FC236}">
                  <a16:creationId xmlns:a16="http://schemas.microsoft.com/office/drawing/2014/main" id="{9F15C0A1-3E7D-1956-3E26-122E61F4A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rcRect l="75080" t="35205" b="36848"/>
            <a:stretch/>
          </p:blipFill>
          <p:spPr>
            <a:xfrm>
              <a:off x="30244584" y="37637339"/>
              <a:ext cx="1595075" cy="1405505"/>
            </a:xfrm>
            <a:prstGeom prst="rect">
              <a:avLst/>
            </a:prstGeom>
          </p:spPr>
        </p:pic>
        <p:pic>
          <p:nvPicPr>
            <p:cNvPr id="1335" name="Picture 1334">
              <a:extLst>
                <a:ext uri="{FF2B5EF4-FFF2-40B4-BE49-F238E27FC236}">
                  <a16:creationId xmlns:a16="http://schemas.microsoft.com/office/drawing/2014/main" id="{7B86E6CC-1EF3-F36A-6B02-2F7FA43DD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27307894" y="36819381"/>
              <a:ext cx="3200400" cy="3200400"/>
            </a:xfrm>
            <a:prstGeom prst="rect">
              <a:avLst/>
            </a:prstGeom>
          </p:spPr>
        </p:pic>
        <p:pic>
          <p:nvPicPr>
            <p:cNvPr id="1337" name="Picture 1336">
              <a:extLst>
                <a:ext uri="{FF2B5EF4-FFF2-40B4-BE49-F238E27FC236}">
                  <a16:creationId xmlns:a16="http://schemas.microsoft.com/office/drawing/2014/main" id="{1DD5A66E-85CF-6DB1-C79D-01B297628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/>
            <a:stretch>
              <a:fillRect/>
            </a:stretch>
          </p:blipFill>
          <p:spPr>
            <a:xfrm>
              <a:off x="20975552" y="36819381"/>
              <a:ext cx="3200400" cy="3200400"/>
            </a:xfrm>
            <a:prstGeom prst="rect">
              <a:avLst/>
            </a:prstGeom>
          </p:spPr>
        </p:pic>
        <p:pic>
          <p:nvPicPr>
            <p:cNvPr id="1339" name="Picture 1338">
              <a:extLst>
                <a:ext uri="{FF2B5EF4-FFF2-40B4-BE49-F238E27FC236}">
                  <a16:creationId xmlns:a16="http://schemas.microsoft.com/office/drawing/2014/main" id="{91414986-D730-69D4-92F7-169FC5C61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/>
            <a:stretch>
              <a:fillRect/>
            </a:stretch>
          </p:blipFill>
          <p:spPr>
            <a:xfrm>
              <a:off x="24141723" y="36819381"/>
              <a:ext cx="3200400" cy="3200400"/>
            </a:xfrm>
            <a:prstGeom prst="rect">
              <a:avLst/>
            </a:prstGeom>
          </p:spPr>
        </p:pic>
        <p:sp>
          <p:nvSpPr>
            <p:cNvPr id="1361" name="TextBox 1360">
              <a:extLst>
                <a:ext uri="{FF2B5EF4-FFF2-40B4-BE49-F238E27FC236}">
                  <a16:creationId xmlns:a16="http://schemas.microsoft.com/office/drawing/2014/main" id="{489756E5-84AB-8870-24CE-52D6BE75EA08}"/>
                </a:ext>
              </a:extLst>
            </p:cNvPr>
            <p:cNvSpPr txBox="1"/>
            <p:nvPr/>
          </p:nvSpPr>
          <p:spPr>
            <a:xfrm>
              <a:off x="24171481" y="36413960"/>
              <a:ext cx="44722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Clone IDs with 2 or more occurrences </a:t>
              </a:r>
            </a:p>
          </p:txBody>
        </p:sp>
      </p:grpSp>
      <p:sp>
        <p:nvSpPr>
          <p:cNvPr id="1368" name="TextBox 1367">
            <a:extLst>
              <a:ext uri="{FF2B5EF4-FFF2-40B4-BE49-F238E27FC236}">
                <a16:creationId xmlns:a16="http://schemas.microsoft.com/office/drawing/2014/main" id="{4AC9B3CA-DBB3-40FE-4DB5-269D1086FD22}"/>
              </a:ext>
            </a:extLst>
          </p:cNvPr>
          <p:cNvSpPr txBox="1"/>
          <p:nvPr/>
        </p:nvSpPr>
        <p:spPr>
          <a:xfrm>
            <a:off x="19037126" y="3809099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69" name="TextBox 1368">
            <a:extLst>
              <a:ext uri="{FF2B5EF4-FFF2-40B4-BE49-F238E27FC236}">
                <a16:creationId xmlns:a16="http://schemas.microsoft.com/office/drawing/2014/main" id="{2246C12A-4265-171A-9ABF-151371B5B321}"/>
              </a:ext>
            </a:extLst>
          </p:cNvPr>
          <p:cNvSpPr txBox="1"/>
          <p:nvPr/>
        </p:nvSpPr>
        <p:spPr>
          <a:xfrm>
            <a:off x="17849305" y="3855720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370" name="TextBox 1369">
            <a:extLst>
              <a:ext uri="{FF2B5EF4-FFF2-40B4-BE49-F238E27FC236}">
                <a16:creationId xmlns:a16="http://schemas.microsoft.com/office/drawing/2014/main" id="{40BD9F3F-FE86-8B60-35BB-47DA6154BDC8}"/>
              </a:ext>
            </a:extLst>
          </p:cNvPr>
          <p:cNvSpPr txBox="1"/>
          <p:nvPr/>
        </p:nvSpPr>
        <p:spPr>
          <a:xfrm>
            <a:off x="18344365" y="38467038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371" name="TextBox 1370">
            <a:extLst>
              <a:ext uri="{FF2B5EF4-FFF2-40B4-BE49-F238E27FC236}">
                <a16:creationId xmlns:a16="http://schemas.microsoft.com/office/drawing/2014/main" id="{99DA23AD-F7CF-B4F8-2EC5-C55D061C1411}"/>
              </a:ext>
            </a:extLst>
          </p:cNvPr>
          <p:cNvSpPr txBox="1"/>
          <p:nvPr/>
        </p:nvSpPr>
        <p:spPr>
          <a:xfrm>
            <a:off x="17758758" y="3777996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372" name="TextBox 1371">
            <a:extLst>
              <a:ext uri="{FF2B5EF4-FFF2-40B4-BE49-F238E27FC236}">
                <a16:creationId xmlns:a16="http://schemas.microsoft.com/office/drawing/2014/main" id="{75B6D9F4-A6B2-8415-3D4E-9BB960A58E40}"/>
              </a:ext>
            </a:extLst>
          </p:cNvPr>
          <p:cNvSpPr txBox="1"/>
          <p:nvPr/>
        </p:nvSpPr>
        <p:spPr>
          <a:xfrm flipH="1">
            <a:off x="17774076" y="39006051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373" name="TextBox 1372">
            <a:extLst>
              <a:ext uri="{FF2B5EF4-FFF2-40B4-BE49-F238E27FC236}">
                <a16:creationId xmlns:a16="http://schemas.microsoft.com/office/drawing/2014/main" id="{7B189BE1-A575-DBC9-AA08-22C0E15A5652}"/>
              </a:ext>
            </a:extLst>
          </p:cNvPr>
          <p:cNvSpPr txBox="1"/>
          <p:nvPr/>
        </p:nvSpPr>
        <p:spPr>
          <a:xfrm>
            <a:off x="18616442" y="3907811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374" name="TextBox 1373">
            <a:extLst>
              <a:ext uri="{FF2B5EF4-FFF2-40B4-BE49-F238E27FC236}">
                <a16:creationId xmlns:a16="http://schemas.microsoft.com/office/drawing/2014/main" id="{AC8CB5C7-C95E-3867-AC1D-F9D97FD30997}"/>
              </a:ext>
            </a:extLst>
          </p:cNvPr>
          <p:cNvSpPr txBox="1"/>
          <p:nvPr/>
        </p:nvSpPr>
        <p:spPr>
          <a:xfrm>
            <a:off x="18371029" y="3793513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375" name="TextBox 1374">
            <a:extLst>
              <a:ext uri="{FF2B5EF4-FFF2-40B4-BE49-F238E27FC236}">
                <a16:creationId xmlns:a16="http://schemas.microsoft.com/office/drawing/2014/main" id="{E9EA3AED-EB48-CB81-9BC5-BB9B9C8C9B6E}"/>
              </a:ext>
            </a:extLst>
          </p:cNvPr>
          <p:cNvSpPr txBox="1"/>
          <p:nvPr/>
        </p:nvSpPr>
        <p:spPr>
          <a:xfrm>
            <a:off x="22288762" y="3808155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76" name="TextBox 1375">
            <a:extLst>
              <a:ext uri="{FF2B5EF4-FFF2-40B4-BE49-F238E27FC236}">
                <a16:creationId xmlns:a16="http://schemas.microsoft.com/office/drawing/2014/main" id="{0A61EBC3-75D7-6B20-4615-95AFBA022BB3}"/>
              </a:ext>
            </a:extLst>
          </p:cNvPr>
          <p:cNvSpPr txBox="1"/>
          <p:nvPr/>
        </p:nvSpPr>
        <p:spPr>
          <a:xfrm>
            <a:off x="21100941" y="3854776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377" name="TextBox 1376">
            <a:extLst>
              <a:ext uri="{FF2B5EF4-FFF2-40B4-BE49-F238E27FC236}">
                <a16:creationId xmlns:a16="http://schemas.microsoft.com/office/drawing/2014/main" id="{69AAFCC5-FFD3-CF40-7605-E85605B6483B}"/>
              </a:ext>
            </a:extLst>
          </p:cNvPr>
          <p:cNvSpPr txBox="1"/>
          <p:nvPr/>
        </p:nvSpPr>
        <p:spPr>
          <a:xfrm>
            <a:off x="21596001" y="38457598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378" name="TextBox 1377">
            <a:extLst>
              <a:ext uri="{FF2B5EF4-FFF2-40B4-BE49-F238E27FC236}">
                <a16:creationId xmlns:a16="http://schemas.microsoft.com/office/drawing/2014/main" id="{67712BC3-84EC-089F-E035-AA0AF3FA845C}"/>
              </a:ext>
            </a:extLst>
          </p:cNvPr>
          <p:cNvSpPr txBox="1"/>
          <p:nvPr/>
        </p:nvSpPr>
        <p:spPr>
          <a:xfrm>
            <a:off x="21010394" y="3777052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379" name="TextBox 1378">
            <a:extLst>
              <a:ext uri="{FF2B5EF4-FFF2-40B4-BE49-F238E27FC236}">
                <a16:creationId xmlns:a16="http://schemas.microsoft.com/office/drawing/2014/main" id="{8AC836D2-BA28-41B0-DC38-9AE899602546}"/>
              </a:ext>
            </a:extLst>
          </p:cNvPr>
          <p:cNvSpPr txBox="1"/>
          <p:nvPr/>
        </p:nvSpPr>
        <p:spPr>
          <a:xfrm flipH="1">
            <a:off x="21025712" y="38996611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380" name="TextBox 1379">
            <a:extLst>
              <a:ext uri="{FF2B5EF4-FFF2-40B4-BE49-F238E27FC236}">
                <a16:creationId xmlns:a16="http://schemas.microsoft.com/office/drawing/2014/main" id="{224232D7-B895-DA82-473A-D7E99E7C486B}"/>
              </a:ext>
            </a:extLst>
          </p:cNvPr>
          <p:cNvSpPr txBox="1"/>
          <p:nvPr/>
        </p:nvSpPr>
        <p:spPr>
          <a:xfrm>
            <a:off x="21868078" y="3906867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381" name="TextBox 1380">
            <a:extLst>
              <a:ext uri="{FF2B5EF4-FFF2-40B4-BE49-F238E27FC236}">
                <a16:creationId xmlns:a16="http://schemas.microsoft.com/office/drawing/2014/main" id="{BEC24AA9-B3E2-6BB4-6133-8060EC675090}"/>
              </a:ext>
            </a:extLst>
          </p:cNvPr>
          <p:cNvSpPr txBox="1"/>
          <p:nvPr/>
        </p:nvSpPr>
        <p:spPr>
          <a:xfrm>
            <a:off x="21622665" y="3792569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382" name="TextBox 1381">
            <a:extLst>
              <a:ext uri="{FF2B5EF4-FFF2-40B4-BE49-F238E27FC236}">
                <a16:creationId xmlns:a16="http://schemas.microsoft.com/office/drawing/2014/main" id="{32239935-1820-1194-A167-452F4A944988}"/>
              </a:ext>
            </a:extLst>
          </p:cNvPr>
          <p:cNvSpPr txBox="1"/>
          <p:nvPr/>
        </p:nvSpPr>
        <p:spPr>
          <a:xfrm>
            <a:off x="25410926" y="38072112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83" name="TextBox 1382">
            <a:extLst>
              <a:ext uri="{FF2B5EF4-FFF2-40B4-BE49-F238E27FC236}">
                <a16:creationId xmlns:a16="http://schemas.microsoft.com/office/drawing/2014/main" id="{EAF21DE7-E6EC-6C6E-0454-22D7CD2239BE}"/>
              </a:ext>
            </a:extLst>
          </p:cNvPr>
          <p:cNvSpPr txBox="1"/>
          <p:nvPr/>
        </p:nvSpPr>
        <p:spPr>
          <a:xfrm>
            <a:off x="24223105" y="38538328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384" name="TextBox 1383">
            <a:extLst>
              <a:ext uri="{FF2B5EF4-FFF2-40B4-BE49-F238E27FC236}">
                <a16:creationId xmlns:a16="http://schemas.microsoft.com/office/drawing/2014/main" id="{B63D388F-65DA-2113-CCBE-EEC45D35797C}"/>
              </a:ext>
            </a:extLst>
          </p:cNvPr>
          <p:cNvSpPr txBox="1"/>
          <p:nvPr/>
        </p:nvSpPr>
        <p:spPr>
          <a:xfrm>
            <a:off x="24718165" y="38448158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385" name="TextBox 1384">
            <a:extLst>
              <a:ext uri="{FF2B5EF4-FFF2-40B4-BE49-F238E27FC236}">
                <a16:creationId xmlns:a16="http://schemas.microsoft.com/office/drawing/2014/main" id="{F5BFA671-22DB-BF6E-7786-7ECF75891C0E}"/>
              </a:ext>
            </a:extLst>
          </p:cNvPr>
          <p:cNvSpPr txBox="1"/>
          <p:nvPr/>
        </p:nvSpPr>
        <p:spPr>
          <a:xfrm>
            <a:off x="24132558" y="37761083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386" name="TextBox 1385">
            <a:extLst>
              <a:ext uri="{FF2B5EF4-FFF2-40B4-BE49-F238E27FC236}">
                <a16:creationId xmlns:a16="http://schemas.microsoft.com/office/drawing/2014/main" id="{2A8F2991-1107-A128-9123-7065B931E8A9}"/>
              </a:ext>
            </a:extLst>
          </p:cNvPr>
          <p:cNvSpPr txBox="1"/>
          <p:nvPr/>
        </p:nvSpPr>
        <p:spPr>
          <a:xfrm flipH="1">
            <a:off x="24147876" y="38987171"/>
            <a:ext cx="371932" cy="406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387" name="TextBox 1386">
            <a:extLst>
              <a:ext uri="{FF2B5EF4-FFF2-40B4-BE49-F238E27FC236}">
                <a16:creationId xmlns:a16="http://schemas.microsoft.com/office/drawing/2014/main" id="{305463E7-39F0-9BD0-DBA4-F9BA5D0F5583}"/>
              </a:ext>
            </a:extLst>
          </p:cNvPr>
          <p:cNvSpPr txBox="1"/>
          <p:nvPr/>
        </p:nvSpPr>
        <p:spPr>
          <a:xfrm>
            <a:off x="24990242" y="39059230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388" name="TextBox 1387">
            <a:extLst>
              <a:ext uri="{FF2B5EF4-FFF2-40B4-BE49-F238E27FC236}">
                <a16:creationId xmlns:a16="http://schemas.microsoft.com/office/drawing/2014/main" id="{925D3266-8C62-C8AD-AA99-426E2ADACDDD}"/>
              </a:ext>
            </a:extLst>
          </p:cNvPr>
          <p:cNvSpPr txBox="1"/>
          <p:nvPr/>
        </p:nvSpPr>
        <p:spPr>
          <a:xfrm>
            <a:off x="24744829" y="37916259"/>
            <a:ext cx="37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19375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10552</TotalTime>
  <Words>1050</Words>
  <Application>Microsoft Macintosh PowerPoint</Application>
  <PresentationFormat>Custom</PresentationFormat>
  <Paragraphs>262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 Narrow</vt:lpstr>
      <vt:lpstr>Arial</vt:lpstr>
      <vt:lpstr>Calibri</vt:lpstr>
      <vt:lpstr>Calibri Light</vt:lpstr>
      <vt:lpstr>Courier New</vt:lpstr>
      <vt:lpstr>Office Theme</vt:lpstr>
      <vt:lpstr>Foreign and autoreactive cd4 conventional and regulatory t cells in t1d and healthy subjects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Qualification of an islet specific CD4 T cell activation assay for use in clinical trials of type 1 diabetes</dc:title>
  <dc:creator>Karen Cerosaletti</dc:creator>
  <cp:lastModifiedBy>Thomas Edwards</cp:lastModifiedBy>
  <cp:revision>107</cp:revision>
  <dcterms:created xsi:type="dcterms:W3CDTF">2023-04-17T22:27:34Z</dcterms:created>
  <dcterms:modified xsi:type="dcterms:W3CDTF">2024-09-30T06:30:47Z</dcterms:modified>
</cp:coreProperties>
</file>

<file path=docProps/thumbnail.jpeg>
</file>